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21"/>
  </p:notesMasterIdLst>
  <p:handoutMasterIdLst>
    <p:handoutMasterId r:id="rId22"/>
  </p:handoutMasterIdLst>
  <p:sldIdLst>
    <p:sldId id="301" r:id="rId2"/>
    <p:sldId id="302" r:id="rId3"/>
    <p:sldId id="303" r:id="rId4"/>
    <p:sldId id="321" r:id="rId5"/>
    <p:sldId id="320" r:id="rId6"/>
    <p:sldId id="306" r:id="rId7"/>
    <p:sldId id="307" r:id="rId8"/>
    <p:sldId id="309" r:id="rId9"/>
    <p:sldId id="310" r:id="rId10"/>
    <p:sldId id="311" r:id="rId11"/>
    <p:sldId id="315" r:id="rId12"/>
    <p:sldId id="322" r:id="rId13"/>
    <p:sldId id="323" r:id="rId14"/>
    <p:sldId id="324" r:id="rId15"/>
    <p:sldId id="325" r:id="rId16"/>
    <p:sldId id="313" r:id="rId17"/>
    <p:sldId id="329" r:id="rId18"/>
    <p:sldId id="326" r:id="rId19"/>
    <p:sldId id="314" r:id="rId20"/>
  </p:sldIdLst>
  <p:sldSz cx="27432000" cy="6858000"/>
  <p:notesSz cx="92964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3E6EDA"/>
    <a:srgbClr val="7598E5"/>
    <a:srgbClr val="5883DF"/>
    <a:srgbClr val="8FABE9"/>
    <a:srgbClr val="DFE52C"/>
    <a:srgbClr val="1E2E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20" autoAdjust="0"/>
    <p:restoredTop sz="86300" autoAdjust="0"/>
  </p:normalViewPr>
  <p:slideViewPr>
    <p:cSldViewPr>
      <p:cViewPr>
        <p:scale>
          <a:sx n="44" d="100"/>
          <a:sy n="44" d="100"/>
        </p:scale>
        <p:origin x="-72" y="-1218"/>
      </p:cViewPr>
      <p:guideLst>
        <p:guide orient="horz" pos="2160"/>
        <p:guide pos="86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8440" cy="343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5809" y="0"/>
            <a:ext cx="4028440" cy="343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694"/>
            <a:ext cx="4028440" cy="343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5809" y="6513694"/>
            <a:ext cx="4028440" cy="343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88412D8-060F-47F7-8912-5BFE43A767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2229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43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43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567002-F9A5-4E27-9B19-441C181FA9DB}" type="datetimeFigureOut">
              <a:rPr lang="en-US" smtClean="0"/>
              <a:pPr/>
              <a:t>5/1/2011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495300" y="514350"/>
            <a:ext cx="10287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258019"/>
            <a:ext cx="7437120" cy="308586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694"/>
            <a:ext cx="4028440" cy="343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513694"/>
            <a:ext cx="4028440" cy="343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9C3533-120A-48FD-A637-598A98548C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050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C3533-120A-48FD-A637-598A98548C9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8800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C3533-120A-48FD-A637-598A98548C9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588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C3533-120A-48FD-A637-598A98548C9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588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C3533-120A-48FD-A637-598A98548C9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588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C3533-120A-48FD-A637-598A98548C9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588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C3533-120A-48FD-A637-598A98548C9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588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C3533-120A-48FD-A637-598A98548C9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588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C3533-120A-48FD-A637-598A98548C9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588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C3533-120A-48FD-A637-598A98548C9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588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C3533-120A-48FD-A637-598A98548C9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588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C3533-120A-48FD-A637-598A98548C9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58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C3533-120A-48FD-A637-598A98548C9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588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C3533-120A-48FD-A637-598A98548C9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588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C3533-120A-48FD-A637-598A98548C9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588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C3533-120A-48FD-A637-598A98548C9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588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C3533-120A-48FD-A637-598A98548C9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588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C3533-120A-48FD-A637-598A98548C9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588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C3533-120A-48FD-A637-598A98548C9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588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C3533-120A-48FD-A637-598A98548C9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58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1" tx1="lt1" bg2="dk2" tx2="lt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490" y="1390855"/>
            <a:ext cx="5624830" cy="41298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11079" y="2425218"/>
            <a:ext cx="8305800" cy="2061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algn="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000" dirty="0">
                <a:solidFill>
                  <a:srgbClr val="FFFFFF"/>
                </a:solidFill>
                <a:effectLst/>
                <a:latin typeface="Calibri"/>
                <a:ea typeface="Calibri"/>
                <a:cs typeface="Times New Roman"/>
              </a:rPr>
              <a:t>Penn State Hershey Medical Center Children’s Hospital</a:t>
            </a:r>
            <a:endParaRPr lang="en-US" sz="4000" dirty="0">
              <a:effectLst/>
              <a:latin typeface="Calibri"/>
              <a:ea typeface="Calibri"/>
              <a:cs typeface="Times New Roman"/>
            </a:endParaRPr>
          </a:p>
          <a:p>
            <a:pPr marL="0" marR="0" algn="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solidFill>
                  <a:srgbClr val="FFFFFF"/>
                </a:solidFill>
                <a:effectLst/>
                <a:latin typeface="Calibri"/>
                <a:ea typeface="Calibri"/>
                <a:cs typeface="Times New Roman"/>
              </a:rPr>
              <a:t>Hershey, Pennsylvania</a:t>
            </a:r>
            <a:endParaRPr lang="en-US" sz="2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8679026" y="2425220"/>
            <a:ext cx="8305800" cy="30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solidFill>
                  <a:srgbClr val="FFFFFF"/>
                </a:solidFill>
                <a:effectLst/>
                <a:latin typeface="Calibri"/>
                <a:ea typeface="Calibri"/>
                <a:cs typeface="Times New Roman"/>
              </a:rPr>
              <a:t>Matthew </a:t>
            </a:r>
            <a:r>
              <a:rPr lang="en-US" sz="4000" dirty="0" err="1" smtClean="0">
                <a:solidFill>
                  <a:srgbClr val="FFFFFF"/>
                </a:solidFill>
                <a:effectLst/>
                <a:latin typeface="Calibri"/>
                <a:ea typeface="Calibri"/>
                <a:cs typeface="Times New Roman"/>
              </a:rPr>
              <a:t>Vandersall</a:t>
            </a:r>
            <a:endParaRPr lang="en-US" sz="4000" dirty="0" smtClean="0">
              <a:solidFill>
                <a:srgbClr val="FFFFFF"/>
              </a:solidFill>
              <a:effectLst/>
              <a:latin typeface="Calibri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solidFill>
                  <a:srgbClr val="FFFFFF"/>
                </a:solidFill>
                <a:latin typeface="Calibri"/>
                <a:ea typeface="Calibri"/>
                <a:cs typeface="Times New Roman"/>
              </a:rPr>
              <a:t>Structural Option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solidFill>
                  <a:srgbClr val="FFFFFF"/>
                </a:solidFill>
                <a:effectLst/>
                <a:latin typeface="Calibri"/>
                <a:ea typeface="Calibri"/>
                <a:cs typeface="Times New Roman"/>
              </a:rPr>
              <a:t>AE Senior Thesis - 2011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 smtClean="0">
              <a:solidFill>
                <a:srgbClr val="FFFFFF"/>
              </a:solidFill>
              <a:latin typeface="Calibri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rgbClr val="FFFFFF"/>
                </a:solidFill>
                <a:latin typeface="Calibri"/>
                <a:ea typeface="Calibri"/>
                <a:cs typeface="Times New Roman"/>
              </a:rPr>
              <a:t>Dr. Richard Behr – Thesis Advisor</a:t>
            </a:r>
            <a:endParaRPr lang="en-US" sz="2400" dirty="0">
              <a:latin typeface="Calibri"/>
              <a:ea typeface="Calibri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9563099" y="20002"/>
            <a:ext cx="8305800" cy="758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000" dirty="0" smtClean="0">
                <a:solidFill>
                  <a:srgbClr val="FFFFFF"/>
                </a:solidFill>
                <a:effectLst/>
                <a:latin typeface="+mj-lt"/>
                <a:ea typeface="Calibri"/>
                <a:cs typeface="Times New Roman"/>
              </a:rPr>
              <a:t>Structural Depth</a:t>
            </a:r>
            <a:endParaRPr lang="en-US" sz="4000" dirty="0">
              <a:effectLst/>
              <a:latin typeface="+mj-lt"/>
              <a:ea typeface="Calibri"/>
              <a:cs typeface="Times New Roman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9050000" y="1713637"/>
            <a:ext cx="838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	</a:t>
            </a:r>
            <a:endParaRPr lang="en-US" sz="2000" b="1" dirty="0" smtClean="0"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endParaRPr lang="en-US" sz="20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r>
              <a:rPr lang="en-US" sz="20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	</a:t>
            </a:r>
            <a:endParaRPr lang="en-US" sz="2000" b="1" dirty="0">
              <a:solidFill>
                <a:schemeClr val="bg1"/>
              </a:solidFill>
              <a:latin typeface="+mn-lt"/>
              <a:cs typeface="Arial" pitchFamily="34" charset="0"/>
            </a:endParaRPr>
          </a:p>
          <a:p>
            <a:endParaRPr lang="en-US" sz="2000" b="1" dirty="0" smtClean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228600" y="126184"/>
            <a:ext cx="7620000" cy="58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dirty="0" smtClean="0">
                <a:solidFill>
                  <a:srgbClr val="FFFFFF"/>
                </a:solidFill>
                <a:latin typeface="+mj-lt"/>
                <a:ea typeface="Calibri"/>
                <a:cs typeface="Times New Roman"/>
              </a:rPr>
              <a:t>Children’s Hospital – Hershey Medical Center</a:t>
            </a:r>
            <a:endParaRPr lang="en-US" sz="2800" dirty="0">
              <a:effectLst/>
              <a:latin typeface="+mj-lt"/>
              <a:ea typeface="Calibri"/>
              <a:cs typeface="Times New Roman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134600" y="1405860"/>
            <a:ext cx="71628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+mj-lt"/>
                <a:cs typeface="Arial" pitchFamily="34" charset="0"/>
              </a:rPr>
              <a:t>Final Slab Design: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>
                <a:latin typeface="+mj-lt"/>
                <a:cs typeface="Arial" pitchFamily="34" charset="0"/>
              </a:rPr>
              <a:t>Typical Floor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000" dirty="0" smtClean="0">
                <a:latin typeface="+mj-lt"/>
                <a:cs typeface="Arial" pitchFamily="34" charset="0"/>
              </a:rPr>
              <a:t>9” two-way flat slab for typical floor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000" dirty="0" err="1" smtClean="0">
                <a:latin typeface="+mj-lt"/>
                <a:cs typeface="Arial" pitchFamily="34" charset="0"/>
              </a:rPr>
              <a:t>f’c</a:t>
            </a:r>
            <a:r>
              <a:rPr lang="en-US" sz="2000" dirty="0" smtClean="0">
                <a:latin typeface="+mj-lt"/>
                <a:cs typeface="Arial" pitchFamily="34" charset="0"/>
              </a:rPr>
              <a:t> = 5000 psi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000" dirty="0" smtClean="0">
                <a:latin typeface="+mj-lt"/>
                <a:cs typeface="Arial" pitchFamily="34" charset="0"/>
              </a:rPr>
              <a:t>4.5” deep shear caps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>
                <a:latin typeface="+mj-lt"/>
                <a:cs typeface="Arial" pitchFamily="34" charset="0"/>
              </a:rPr>
              <a:t>Penthouse Floor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000" dirty="0" smtClean="0">
                <a:latin typeface="+mj-lt"/>
                <a:cs typeface="Arial" pitchFamily="34" charset="0"/>
              </a:rPr>
              <a:t>11” thick slab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000" dirty="0" err="1">
                <a:latin typeface="+mj-lt"/>
                <a:cs typeface="Arial" pitchFamily="34" charset="0"/>
              </a:rPr>
              <a:t>f’c</a:t>
            </a:r>
            <a:r>
              <a:rPr lang="en-US" sz="2000" dirty="0">
                <a:latin typeface="+mj-lt"/>
                <a:cs typeface="Arial" pitchFamily="34" charset="0"/>
              </a:rPr>
              <a:t> = 6000 psi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000" dirty="0" smtClean="0">
                <a:latin typeface="+mj-lt"/>
                <a:cs typeface="Arial" pitchFamily="34" charset="0"/>
              </a:rPr>
              <a:t>9.5” deep shear </a:t>
            </a:r>
            <a:r>
              <a:rPr lang="en-US" sz="2000" dirty="0" smtClean="0">
                <a:latin typeface="+mj-lt"/>
                <a:cs typeface="Arial" pitchFamily="34" charset="0"/>
              </a:rPr>
              <a:t>caps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>
                <a:latin typeface="+mj-lt"/>
                <a:cs typeface="Arial" pitchFamily="34" charset="0"/>
              </a:rPr>
              <a:t>#7 and #8 rebar for column strip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>
                <a:latin typeface="+mj-lt"/>
                <a:cs typeface="Arial" pitchFamily="34" charset="0"/>
              </a:rPr>
              <a:t>#5 rebar for middle strip</a:t>
            </a:r>
            <a:endParaRPr lang="en-US" sz="2000" dirty="0" smtClean="0">
              <a:latin typeface="+mj-lt"/>
              <a:cs typeface="Arial" pitchFamily="34" charset="0"/>
            </a:endParaRPr>
          </a:p>
          <a:p>
            <a:r>
              <a:rPr lang="en-US" sz="2000" b="1" dirty="0" smtClean="0">
                <a:latin typeface="+mj-lt"/>
                <a:cs typeface="Arial" pitchFamily="34" charset="0"/>
              </a:rPr>
              <a:t>	</a:t>
            </a:r>
            <a:endParaRPr lang="en-US" sz="2000" b="1" dirty="0">
              <a:latin typeface="+mj-lt"/>
              <a:cs typeface="Arial" pitchFamily="34" charset="0"/>
            </a:endParaRPr>
          </a:p>
          <a:p>
            <a:endParaRPr lang="en-US" sz="2000" b="1" dirty="0" smtClean="0">
              <a:latin typeface="+mj-lt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855355" y="753764"/>
            <a:ext cx="6009290" cy="3098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403058" y="1752600"/>
            <a:ext cx="8724900" cy="4856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 smtClean="0">
                <a:latin typeface="Calibri"/>
                <a:ea typeface="Calibri"/>
                <a:cs typeface="Times New Roman"/>
              </a:rPr>
              <a:t>Introduction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 smtClean="0">
                <a:effectLst/>
                <a:latin typeface="Calibri"/>
                <a:ea typeface="Calibri"/>
                <a:cs typeface="Times New Roman"/>
              </a:rPr>
              <a:t>Existing Structural System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 smtClean="0">
                <a:solidFill>
                  <a:srgbClr val="FFFFFF"/>
                </a:solidFill>
                <a:latin typeface="Calibri"/>
                <a:ea typeface="Calibri"/>
                <a:cs typeface="Times New Roman"/>
              </a:rPr>
              <a:t>Thesis Proposal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Structural Depth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	</a:t>
            </a:r>
            <a:r>
              <a:rPr lang="en-US" sz="2000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Slab Design</a:t>
            </a:r>
            <a:endParaRPr lang="en-US" sz="2000" dirty="0" smtClean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Calibri"/>
                <a:ea typeface="Calibri"/>
                <a:cs typeface="Times New Roman"/>
              </a:rPr>
              <a:t>	</a:t>
            </a:r>
            <a:r>
              <a:rPr lang="en-US" sz="2000" dirty="0" smtClean="0">
                <a:effectLst/>
                <a:latin typeface="Calibri"/>
                <a:ea typeface="Calibri"/>
                <a:cs typeface="Times New Roman"/>
              </a:rPr>
              <a:t>Shear Wall Design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 smtClean="0">
                <a:latin typeface="Calibri"/>
                <a:ea typeface="Calibri"/>
                <a:cs typeface="Times New Roman"/>
              </a:rPr>
              <a:t>	Column Design</a:t>
            </a:r>
            <a:endParaRPr lang="en-US" sz="2000" dirty="0" smtClean="0">
              <a:effectLst/>
              <a:latin typeface="Calibri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 smtClean="0">
                <a:solidFill>
                  <a:srgbClr val="FFFFFF"/>
                </a:solidFill>
                <a:latin typeface="Calibri"/>
                <a:ea typeface="Calibri"/>
                <a:cs typeface="Times New Roman"/>
              </a:rPr>
              <a:t>Construction Management Breadth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 smtClean="0">
                <a:solidFill>
                  <a:srgbClr val="FFFFFF"/>
                </a:solidFill>
                <a:latin typeface="Calibri"/>
                <a:ea typeface="Calibri"/>
                <a:cs typeface="Times New Roman"/>
              </a:rPr>
              <a:t>Conclusion</a:t>
            </a:r>
            <a:endParaRPr lang="en-US" sz="2000" dirty="0">
              <a:solidFill>
                <a:srgbClr val="FFFFFF"/>
              </a:solidFill>
              <a:latin typeface="Calibri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2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9456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9563099" y="20002"/>
            <a:ext cx="8305800" cy="758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000" dirty="0" smtClean="0">
                <a:solidFill>
                  <a:srgbClr val="FFFFFF"/>
                </a:solidFill>
                <a:effectLst/>
                <a:latin typeface="+mj-lt"/>
                <a:ea typeface="Calibri"/>
                <a:cs typeface="Times New Roman"/>
              </a:rPr>
              <a:t>Structural Depth</a:t>
            </a:r>
            <a:endParaRPr lang="en-US" sz="4000" dirty="0">
              <a:effectLst/>
              <a:latin typeface="+mj-lt"/>
              <a:ea typeface="Calibri"/>
              <a:cs typeface="Times New Roman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9050000" y="1713637"/>
            <a:ext cx="838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	</a:t>
            </a:r>
            <a:endParaRPr lang="en-US" sz="2000" b="1" dirty="0" smtClean="0"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endParaRPr lang="en-US" sz="20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r>
              <a:rPr lang="en-US" sz="20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	</a:t>
            </a:r>
            <a:endParaRPr lang="en-US" sz="2000" b="1" dirty="0">
              <a:solidFill>
                <a:schemeClr val="bg1"/>
              </a:solidFill>
              <a:latin typeface="+mn-lt"/>
              <a:cs typeface="Arial" pitchFamily="34" charset="0"/>
            </a:endParaRPr>
          </a:p>
          <a:p>
            <a:endParaRPr lang="en-US" sz="2000" b="1" dirty="0" smtClean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228600" y="126184"/>
            <a:ext cx="7620000" cy="58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dirty="0" smtClean="0">
                <a:solidFill>
                  <a:srgbClr val="FFFFFF"/>
                </a:solidFill>
                <a:latin typeface="+mj-lt"/>
                <a:ea typeface="Calibri"/>
                <a:cs typeface="Times New Roman"/>
              </a:rPr>
              <a:t>Children’s Hospital – Hershey Medical Center</a:t>
            </a:r>
            <a:endParaRPr lang="en-US" sz="2800" dirty="0">
              <a:effectLst/>
              <a:latin typeface="+mj-lt"/>
              <a:ea typeface="Calibri"/>
              <a:cs typeface="Times New Roman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982200" y="936992"/>
            <a:ext cx="71628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+mj-lt"/>
                <a:cs typeface="Arial" pitchFamily="34" charset="0"/>
              </a:rPr>
              <a:t>Design of Shear Walls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>
                <a:latin typeface="+mj-lt"/>
                <a:cs typeface="Arial" pitchFamily="34" charset="0"/>
              </a:rPr>
              <a:t>4 in North-South direction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>
                <a:latin typeface="+mj-lt"/>
                <a:cs typeface="Arial" pitchFamily="34" charset="0"/>
              </a:rPr>
              <a:t>4 in East-West direction</a:t>
            </a:r>
          </a:p>
          <a:p>
            <a:pPr marL="800100" lvl="1" indent="-342900">
              <a:buFont typeface="Arial" pitchFamily="34" charset="0"/>
              <a:buChar char="•"/>
            </a:pPr>
            <a:endParaRPr lang="en-US" sz="2000" dirty="0" smtClean="0">
              <a:latin typeface="+mj-lt"/>
              <a:cs typeface="Arial" pitchFamily="34" charset="0"/>
            </a:endParaRPr>
          </a:p>
          <a:p>
            <a:r>
              <a:rPr lang="en-US" sz="2000" b="1" dirty="0" smtClean="0">
                <a:latin typeface="+mj-lt"/>
                <a:cs typeface="Arial" pitchFamily="34" charset="0"/>
              </a:rPr>
              <a:t>Deflection/Story Drift Limitations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>
                <a:latin typeface="+mn-lt"/>
                <a:cs typeface="Arial" pitchFamily="34" charset="0"/>
              </a:rPr>
              <a:t>Wind - H/400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>
                <a:latin typeface="+mn-lt"/>
                <a:cs typeface="Arial" pitchFamily="34" charset="0"/>
              </a:rPr>
              <a:t>Seismic - 0.02*</a:t>
            </a:r>
            <a:r>
              <a:rPr lang="en-US" sz="2000" dirty="0" err="1" smtClean="0">
                <a:latin typeface="+mn-lt"/>
                <a:cs typeface="Arial" pitchFamily="34" charset="0"/>
              </a:rPr>
              <a:t>h</a:t>
            </a:r>
            <a:r>
              <a:rPr lang="en-US" sz="1200" dirty="0" err="1" smtClean="0">
                <a:latin typeface="+mn-lt"/>
                <a:cs typeface="Arial" pitchFamily="34" charset="0"/>
              </a:rPr>
              <a:t>sx</a:t>
            </a:r>
            <a:endParaRPr lang="en-US" sz="2000" dirty="0" smtClean="0">
              <a:latin typeface="+mn-lt"/>
              <a:cs typeface="Arial" pitchFamily="34" charset="0"/>
            </a:endParaRPr>
          </a:p>
          <a:p>
            <a:pPr marL="800100" lvl="1" indent="-342900">
              <a:buFont typeface="Arial" pitchFamily="34" charset="0"/>
              <a:buChar char="•"/>
            </a:pPr>
            <a:endParaRPr lang="en-US" sz="2000" b="1" dirty="0">
              <a:latin typeface="+mn-lt"/>
              <a:cs typeface="Arial" pitchFamily="34" charset="0"/>
            </a:endParaRPr>
          </a:p>
          <a:p>
            <a:r>
              <a:rPr lang="en-US" sz="2000" b="1" dirty="0" smtClean="0">
                <a:latin typeface="+mn-lt"/>
                <a:cs typeface="Arial" pitchFamily="34" charset="0"/>
              </a:rPr>
              <a:t>Assumptions</a:t>
            </a:r>
            <a:endParaRPr lang="en-US" sz="2000" dirty="0" smtClean="0">
              <a:latin typeface="+mn-lt"/>
              <a:cs typeface="Arial" pitchFamily="34" charset="0"/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err="1" smtClean="0">
                <a:latin typeface="+mn-lt"/>
                <a:cs typeface="Arial" pitchFamily="34" charset="0"/>
              </a:rPr>
              <a:t>f’c</a:t>
            </a:r>
            <a:r>
              <a:rPr lang="en-US" sz="2000" dirty="0" smtClean="0">
                <a:latin typeface="+mn-lt"/>
                <a:cs typeface="Arial" pitchFamily="34" charset="0"/>
              </a:rPr>
              <a:t> = 5000 psi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>
                <a:latin typeface="+mn-lt"/>
                <a:cs typeface="Arial" pitchFamily="34" charset="0"/>
              </a:rPr>
              <a:t>Slab acts as a rigid diaphragm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>
                <a:latin typeface="+mn-lt"/>
                <a:cs typeface="Arial" pitchFamily="34" charset="0"/>
              </a:rPr>
              <a:t>Cracked sections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000" dirty="0" smtClean="0">
                <a:latin typeface="+mn-lt"/>
                <a:cs typeface="Arial" pitchFamily="34" charset="0"/>
              </a:rPr>
              <a:t>Columns – 0.7I</a:t>
            </a:r>
            <a:r>
              <a:rPr lang="en-US" sz="1200" dirty="0" smtClean="0">
                <a:latin typeface="+mn-lt"/>
                <a:cs typeface="Arial" pitchFamily="34" charset="0"/>
              </a:rPr>
              <a:t>g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000" dirty="0" smtClean="0">
                <a:latin typeface="+mn-lt"/>
                <a:cs typeface="Arial" pitchFamily="34" charset="0"/>
              </a:rPr>
              <a:t>Shear Walls – f</a:t>
            </a:r>
            <a:r>
              <a:rPr lang="en-US" sz="1200" dirty="0" smtClean="0">
                <a:latin typeface="+mn-lt"/>
                <a:cs typeface="Arial" pitchFamily="34" charset="0"/>
              </a:rPr>
              <a:t>22</a:t>
            </a:r>
            <a:r>
              <a:rPr lang="en-US" sz="2000" dirty="0" smtClean="0">
                <a:latin typeface="+mn-lt"/>
                <a:cs typeface="Arial" pitchFamily="34" charset="0"/>
              </a:rPr>
              <a:t> = 0.5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>
                <a:latin typeface="+mn-lt"/>
                <a:cs typeface="Arial" pitchFamily="34" charset="0"/>
              </a:rPr>
              <a:t>Shear walls take no out-of-plane bending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>
                <a:latin typeface="+mn-lt"/>
                <a:cs typeface="Arial" pitchFamily="34" charset="0"/>
              </a:rPr>
              <a:t>P-</a:t>
            </a:r>
            <a:r>
              <a:rPr lang="el-GR" sz="2000" dirty="0" smtClean="0">
                <a:latin typeface="+mn-lt"/>
                <a:cs typeface="Arial" pitchFamily="34" charset="0"/>
              </a:rPr>
              <a:t>Δ</a:t>
            </a:r>
            <a:r>
              <a:rPr lang="en-US" sz="2000" dirty="0" smtClean="0">
                <a:latin typeface="+mn-lt"/>
                <a:cs typeface="Arial" pitchFamily="34" charset="0"/>
              </a:rPr>
              <a:t> effects considered within model</a:t>
            </a:r>
          </a:p>
          <a:p>
            <a:pPr marL="1257300" lvl="2" indent="-342900">
              <a:buFont typeface="Arial" pitchFamily="34" charset="0"/>
              <a:buChar char="•"/>
            </a:pPr>
            <a:endParaRPr lang="en-US" sz="2000" dirty="0" smtClean="0">
              <a:latin typeface="+mn-lt"/>
              <a:cs typeface="Arial" pitchFamily="34" charset="0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19158586" y="471479"/>
            <a:ext cx="7402828" cy="3161290"/>
            <a:chOff x="19158586" y="471479"/>
            <a:chExt cx="7402828" cy="3161290"/>
          </a:xfrm>
        </p:grpSpPr>
        <p:grpSp>
          <p:nvGrpSpPr>
            <p:cNvPr id="3" name="Group 2"/>
            <p:cNvGrpSpPr/>
            <p:nvPr/>
          </p:nvGrpSpPr>
          <p:grpSpPr>
            <a:xfrm>
              <a:off x="19158586" y="471479"/>
              <a:ext cx="7402828" cy="3161290"/>
              <a:chOff x="19158586" y="471479"/>
              <a:chExt cx="7402828" cy="3161290"/>
            </a:xfrm>
          </p:grpSpPr>
          <p:pic>
            <p:nvPicPr>
              <p:cNvPr id="15" name="Picture 14"/>
              <p:cNvPicPr/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9158586" y="471479"/>
                <a:ext cx="7402828" cy="3161290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2" name="TextBox 1"/>
              <p:cNvSpPr txBox="1"/>
              <p:nvPr/>
            </p:nvSpPr>
            <p:spPr>
              <a:xfrm>
                <a:off x="19507200" y="1524000"/>
                <a:ext cx="31130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chemeClr val="bg1"/>
                    </a:solidFill>
                    <a:latin typeface="+mj-lt"/>
                  </a:rPr>
                  <a:t>D</a:t>
                </a:r>
                <a:endParaRPr lang="en-US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20193000" y="2229654"/>
                <a:ext cx="2888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bg1"/>
                    </a:solidFill>
                    <a:latin typeface="+mj-lt"/>
                  </a:rPr>
                  <a:t>4</a:t>
                </a:r>
                <a:endParaRPr lang="en-US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22263452" y="1173364"/>
                <a:ext cx="2888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bg1"/>
                    </a:solidFill>
                    <a:latin typeface="+mj-lt"/>
                  </a:rPr>
                  <a:t>3</a:t>
                </a:r>
                <a:endParaRPr lang="en-US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3393400" y="1642646"/>
                <a:ext cx="29367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bg1"/>
                    </a:solidFill>
                    <a:latin typeface="+mj-lt"/>
                  </a:rPr>
                  <a:t>C</a:t>
                </a:r>
                <a:endParaRPr lang="en-US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3692635" y="2036802"/>
                <a:ext cx="29367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bg1"/>
                    </a:solidFill>
                    <a:latin typeface="+mj-lt"/>
                  </a:rPr>
                  <a:t>2</a:t>
                </a:r>
                <a:endParaRPr lang="en-US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23343166" y="2640320"/>
                <a:ext cx="29687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bg1"/>
                    </a:solidFill>
                    <a:latin typeface="+mj-lt"/>
                  </a:rPr>
                  <a:t>B</a:t>
                </a:r>
                <a:endParaRPr lang="en-US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25069800" y="2556889"/>
                <a:ext cx="29687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bg1"/>
                    </a:solidFill>
                    <a:latin typeface="+mj-lt"/>
                  </a:rPr>
                  <a:t>1</a:t>
                </a:r>
                <a:endParaRPr lang="en-US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25755600" y="2640320"/>
                <a:ext cx="30328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bg1"/>
                    </a:solidFill>
                    <a:latin typeface="+mj-lt"/>
                  </a:rPr>
                  <a:t>A</a:t>
                </a:r>
                <a:endParaRPr lang="en-US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sp>
          <p:nvSpPr>
            <p:cNvPr id="4" name="Oval 3"/>
            <p:cNvSpPr/>
            <p:nvPr/>
          </p:nvSpPr>
          <p:spPr>
            <a:xfrm rot="1800000">
              <a:off x="22565315" y="2294813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 rot="1800000">
              <a:off x="22729713" y="2370568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7" name="Straight Arrow Connector 26"/>
          <p:cNvCxnSpPr/>
          <p:nvPr/>
        </p:nvCxnSpPr>
        <p:spPr>
          <a:xfrm>
            <a:off x="19232089" y="3569525"/>
            <a:ext cx="3356084" cy="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2588174" y="3505200"/>
            <a:ext cx="1" cy="12756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20675600" y="3751855"/>
            <a:ext cx="299946" cy="8488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 rot="1800000">
            <a:off x="20762215" y="4229843"/>
            <a:ext cx="126717" cy="126717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22550360" y="3390080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+mj-lt"/>
              </a:rPr>
              <a:t>X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flipV="1">
            <a:off x="19232089" y="2317672"/>
            <a:ext cx="0" cy="1241685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19158588" y="2317673"/>
            <a:ext cx="15713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9092724" y="2018323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+mj-lt"/>
              </a:rPr>
              <a:t>Y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Oval 46"/>
          <p:cNvSpPr/>
          <p:nvPr/>
        </p:nvSpPr>
        <p:spPr>
          <a:xfrm rot="1800000">
            <a:off x="20762214" y="4039950"/>
            <a:ext cx="126717" cy="12671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973144" y="3751854"/>
            <a:ext cx="3211262" cy="848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Text Box 2"/>
          <p:cNvSpPr txBox="1">
            <a:spLocks noChangeArrowheads="1"/>
          </p:cNvSpPr>
          <p:nvPr/>
        </p:nvSpPr>
        <p:spPr bwMode="auto">
          <a:xfrm>
            <a:off x="403058" y="1752600"/>
            <a:ext cx="8724900" cy="4856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 smtClean="0">
                <a:latin typeface="Calibri"/>
                <a:ea typeface="Calibri"/>
                <a:cs typeface="Times New Roman"/>
              </a:rPr>
              <a:t>Introduction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 smtClean="0">
                <a:effectLst/>
                <a:latin typeface="Calibri"/>
                <a:ea typeface="Calibri"/>
                <a:cs typeface="Times New Roman"/>
              </a:rPr>
              <a:t>Existing Structural System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 smtClean="0">
                <a:solidFill>
                  <a:srgbClr val="FFFFFF"/>
                </a:solidFill>
                <a:latin typeface="Calibri"/>
                <a:ea typeface="Calibri"/>
                <a:cs typeface="Times New Roman"/>
              </a:rPr>
              <a:t>Thesis Proposal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Structural Depth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latin typeface="Calibri"/>
                <a:ea typeface="Calibri"/>
                <a:cs typeface="Times New Roman"/>
              </a:rPr>
              <a:t>	</a:t>
            </a:r>
            <a:r>
              <a:rPr lang="en-US" sz="2000" dirty="0" smtClean="0">
                <a:latin typeface="Calibri"/>
                <a:ea typeface="Calibri"/>
                <a:cs typeface="Times New Roman"/>
              </a:rPr>
              <a:t>Slab Design</a:t>
            </a:r>
            <a:endParaRPr lang="en-US" sz="2000" dirty="0" smtClean="0">
              <a:latin typeface="Calibri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	</a:t>
            </a:r>
            <a:r>
              <a:rPr lang="en-US" sz="2000" dirty="0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Shear Wall Design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 smtClean="0">
                <a:latin typeface="Calibri"/>
                <a:ea typeface="Calibri"/>
                <a:cs typeface="Times New Roman"/>
              </a:rPr>
              <a:t>	Column Design</a:t>
            </a:r>
            <a:endParaRPr lang="en-US" sz="2000" dirty="0" smtClean="0">
              <a:effectLst/>
              <a:latin typeface="Calibri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 smtClean="0">
                <a:solidFill>
                  <a:srgbClr val="FFFFFF"/>
                </a:solidFill>
                <a:latin typeface="Calibri"/>
                <a:ea typeface="Calibri"/>
                <a:cs typeface="Times New Roman"/>
              </a:rPr>
              <a:t>Construction Management Breadth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 smtClean="0">
                <a:solidFill>
                  <a:srgbClr val="FFFFFF"/>
                </a:solidFill>
                <a:latin typeface="Calibri"/>
                <a:ea typeface="Calibri"/>
                <a:cs typeface="Times New Roman"/>
              </a:rPr>
              <a:t>Conclusion</a:t>
            </a:r>
            <a:endParaRPr lang="en-US" sz="2000" dirty="0">
              <a:solidFill>
                <a:srgbClr val="FFFFFF"/>
              </a:solidFill>
              <a:latin typeface="Calibri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2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5806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9563099" y="20002"/>
            <a:ext cx="8305800" cy="758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000" dirty="0" smtClean="0">
                <a:solidFill>
                  <a:srgbClr val="FFFFFF"/>
                </a:solidFill>
                <a:effectLst/>
                <a:latin typeface="+mj-lt"/>
                <a:ea typeface="Calibri"/>
                <a:cs typeface="Times New Roman"/>
              </a:rPr>
              <a:t>Structural Depth</a:t>
            </a:r>
            <a:endParaRPr lang="en-US" sz="4000" dirty="0">
              <a:effectLst/>
              <a:latin typeface="+mj-lt"/>
              <a:ea typeface="Calibri"/>
              <a:cs typeface="Times New Roman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228600" y="126184"/>
            <a:ext cx="7620000" cy="58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dirty="0" smtClean="0">
                <a:solidFill>
                  <a:srgbClr val="FFFFFF"/>
                </a:solidFill>
                <a:latin typeface="+mj-lt"/>
                <a:ea typeface="Calibri"/>
                <a:cs typeface="Times New Roman"/>
              </a:rPr>
              <a:t>Children’s Hospital – Hershey Medical Center</a:t>
            </a:r>
            <a:endParaRPr lang="en-US" sz="2800" dirty="0">
              <a:effectLst/>
              <a:latin typeface="+mj-lt"/>
              <a:ea typeface="Calibri"/>
              <a:cs typeface="Times New Roman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982200" y="936992"/>
            <a:ext cx="7162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+mj-lt"/>
                <a:cs typeface="Arial" pitchFamily="34" charset="0"/>
              </a:rPr>
              <a:t>Wind Loading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>
                <a:latin typeface="+mj-lt"/>
                <a:cs typeface="Arial" pitchFamily="34" charset="0"/>
              </a:rPr>
              <a:t>Recalculation of base shear due to increased story height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>
                <a:latin typeface="+mj-lt"/>
                <a:cs typeface="Arial" pitchFamily="34" charset="0"/>
              </a:rPr>
              <a:t>ASCE 7-10 wind load cases </a:t>
            </a:r>
            <a:r>
              <a:rPr lang="en-US" sz="2000" dirty="0" smtClean="0">
                <a:latin typeface="+mj-lt"/>
                <a:cs typeface="Arial" pitchFamily="34" charset="0"/>
              </a:rPr>
              <a:t>applied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>
                <a:latin typeface="+mj-lt"/>
                <a:cs typeface="Arial" pitchFamily="34" charset="0"/>
              </a:rPr>
              <a:t>Load Case 1 controlled in both directions</a:t>
            </a:r>
            <a:endParaRPr lang="en-US" sz="2000" dirty="0" smtClean="0">
              <a:latin typeface="+mj-lt"/>
              <a:cs typeface="Arial" pitchFamily="34" charset="0"/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>
                <a:latin typeface="+mj-lt"/>
                <a:cs typeface="Arial" pitchFamily="34" charset="0"/>
              </a:rPr>
              <a:t>Serviceability checked for H/400</a:t>
            </a:r>
          </a:p>
          <a:p>
            <a:pPr marL="800100" lvl="1" indent="-342900">
              <a:buFont typeface="Arial" pitchFamily="34" charset="0"/>
              <a:buChar char="•"/>
            </a:pPr>
            <a:endParaRPr lang="en-US" sz="2000" dirty="0" smtClean="0">
              <a:latin typeface="+mj-lt"/>
              <a:cs typeface="Arial" pitchFamily="34" charset="0"/>
            </a:endParaRPr>
          </a:p>
          <a:p>
            <a:endParaRPr lang="en-US" sz="2000" dirty="0" smtClean="0">
              <a:latin typeface="+mn-lt"/>
              <a:cs typeface="Arial" pitchFamily="34" charset="0"/>
            </a:endParaRPr>
          </a:p>
          <a:p>
            <a:pPr marL="1257300" lvl="2" indent="-342900">
              <a:buFont typeface="Arial" pitchFamily="34" charset="0"/>
              <a:buChar char="•"/>
            </a:pPr>
            <a:endParaRPr lang="en-US" sz="2000" dirty="0" smtClean="0">
              <a:latin typeface="+mn-lt"/>
              <a:cs typeface="Arial" pitchFamily="34" charset="0"/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19158586" y="471479"/>
            <a:ext cx="7402828" cy="3161290"/>
            <a:chOff x="19158586" y="471479"/>
            <a:chExt cx="7402828" cy="3161290"/>
          </a:xfrm>
        </p:grpSpPr>
        <p:grpSp>
          <p:nvGrpSpPr>
            <p:cNvPr id="63" name="Group 62"/>
            <p:cNvGrpSpPr/>
            <p:nvPr/>
          </p:nvGrpSpPr>
          <p:grpSpPr>
            <a:xfrm>
              <a:off x="19158586" y="471479"/>
              <a:ext cx="7402828" cy="3161290"/>
              <a:chOff x="19158586" y="471479"/>
              <a:chExt cx="7402828" cy="3161290"/>
            </a:xfrm>
          </p:grpSpPr>
          <p:pic>
            <p:nvPicPr>
              <p:cNvPr id="66" name="Picture 65"/>
              <p:cNvPicPr/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9158586" y="471479"/>
                <a:ext cx="7402828" cy="3161290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67" name="TextBox 66"/>
              <p:cNvSpPr txBox="1"/>
              <p:nvPr/>
            </p:nvSpPr>
            <p:spPr>
              <a:xfrm>
                <a:off x="19507200" y="1524000"/>
                <a:ext cx="31130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chemeClr val="bg1"/>
                    </a:solidFill>
                    <a:latin typeface="+mj-lt"/>
                  </a:rPr>
                  <a:t>D</a:t>
                </a:r>
                <a:endParaRPr lang="en-US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20193000" y="2229654"/>
                <a:ext cx="2888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bg1"/>
                    </a:solidFill>
                    <a:latin typeface="+mj-lt"/>
                  </a:rPr>
                  <a:t>4</a:t>
                </a:r>
                <a:endParaRPr lang="en-US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22263452" y="1173364"/>
                <a:ext cx="2888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bg1"/>
                    </a:solidFill>
                    <a:latin typeface="+mj-lt"/>
                  </a:rPr>
                  <a:t>3</a:t>
                </a:r>
                <a:endParaRPr lang="en-US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23393400" y="1642646"/>
                <a:ext cx="29367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bg1"/>
                    </a:solidFill>
                    <a:latin typeface="+mj-lt"/>
                  </a:rPr>
                  <a:t>C</a:t>
                </a:r>
                <a:endParaRPr lang="en-US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23692635" y="2036802"/>
                <a:ext cx="29367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bg1"/>
                    </a:solidFill>
                    <a:latin typeface="+mj-lt"/>
                  </a:rPr>
                  <a:t>2</a:t>
                </a:r>
                <a:endParaRPr lang="en-US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23343166" y="2640320"/>
                <a:ext cx="29687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bg1"/>
                    </a:solidFill>
                    <a:latin typeface="+mj-lt"/>
                  </a:rPr>
                  <a:t>B</a:t>
                </a:r>
                <a:endParaRPr lang="en-US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25069800" y="2556889"/>
                <a:ext cx="29687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bg1"/>
                    </a:solidFill>
                    <a:latin typeface="+mj-lt"/>
                  </a:rPr>
                  <a:t>1</a:t>
                </a:r>
                <a:endParaRPr lang="en-US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25755600" y="2640320"/>
                <a:ext cx="30328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bg1"/>
                    </a:solidFill>
                    <a:latin typeface="+mj-lt"/>
                  </a:rPr>
                  <a:t>A</a:t>
                </a:r>
                <a:endParaRPr lang="en-US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sp>
          <p:nvSpPr>
            <p:cNvPr id="64" name="Oval 63"/>
            <p:cNvSpPr/>
            <p:nvPr/>
          </p:nvSpPr>
          <p:spPr>
            <a:xfrm rot="1800000">
              <a:off x="22565315" y="2294813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 rot="1800000">
              <a:off x="22729713" y="2370568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0" name="Straight Arrow Connector 9"/>
          <p:cNvCxnSpPr/>
          <p:nvPr/>
        </p:nvCxnSpPr>
        <p:spPr>
          <a:xfrm flipV="1">
            <a:off x="22588174" y="2379771"/>
            <a:ext cx="0" cy="515672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rot="5400000" flipV="1">
            <a:off x="22263452" y="2059836"/>
            <a:ext cx="0" cy="515672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22087876" y="2885777"/>
            <a:ext cx="10005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+mj-lt"/>
              </a:rPr>
              <a:t>2109.76 k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1185869" y="2148395"/>
            <a:ext cx="7922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+mj-lt"/>
              </a:rPr>
              <a:t>696.3 k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157321" y="2622903"/>
            <a:ext cx="3117358" cy="301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9" name="Rectangle 78"/>
          <p:cNvSpPr/>
          <p:nvPr/>
        </p:nvSpPr>
        <p:spPr>
          <a:xfrm>
            <a:off x="12592049" y="5639314"/>
            <a:ext cx="22479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latin typeface="+mn-lt"/>
                <a:cs typeface="Arial" pitchFamily="34" charset="0"/>
              </a:rPr>
              <a:t>ASCE 7-10 Figure 27.4-8</a:t>
            </a:r>
          </a:p>
        </p:txBody>
      </p:sp>
      <p:pic>
        <p:nvPicPr>
          <p:cNvPr id="80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448112" y="4145557"/>
            <a:ext cx="4610101" cy="158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" name="Rectangle 80"/>
          <p:cNvSpPr/>
          <p:nvPr/>
        </p:nvSpPr>
        <p:spPr>
          <a:xfrm>
            <a:off x="21813692" y="5731071"/>
            <a:ext cx="187894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latin typeface="+mn-lt"/>
                <a:cs typeface="Arial" pitchFamily="34" charset="0"/>
              </a:rPr>
              <a:t>Serviceability Check</a:t>
            </a:r>
          </a:p>
        </p:txBody>
      </p:sp>
      <p:sp>
        <p:nvSpPr>
          <p:cNvPr id="82" name="Rectangle 81"/>
          <p:cNvSpPr/>
          <p:nvPr/>
        </p:nvSpPr>
        <p:spPr>
          <a:xfrm>
            <a:off x="21731490" y="3632769"/>
            <a:ext cx="17133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latin typeface="+mn-lt"/>
                <a:cs typeface="Arial" pitchFamily="34" charset="0"/>
              </a:rPr>
              <a:t>Wind Base Shears</a:t>
            </a:r>
          </a:p>
        </p:txBody>
      </p:sp>
      <p:sp>
        <p:nvSpPr>
          <p:cNvPr id="28" name="Text Box 2"/>
          <p:cNvSpPr txBox="1">
            <a:spLocks noChangeArrowheads="1"/>
          </p:cNvSpPr>
          <p:nvPr/>
        </p:nvSpPr>
        <p:spPr bwMode="auto">
          <a:xfrm>
            <a:off x="403058" y="1752600"/>
            <a:ext cx="8724900" cy="4856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 smtClean="0">
                <a:latin typeface="Calibri"/>
                <a:ea typeface="Calibri"/>
                <a:cs typeface="Times New Roman"/>
              </a:rPr>
              <a:t>Introduction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 smtClean="0">
                <a:effectLst/>
                <a:latin typeface="Calibri"/>
                <a:ea typeface="Calibri"/>
                <a:cs typeface="Times New Roman"/>
              </a:rPr>
              <a:t>Existing Structural System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 smtClean="0">
                <a:solidFill>
                  <a:srgbClr val="FFFFFF"/>
                </a:solidFill>
                <a:latin typeface="Calibri"/>
                <a:ea typeface="Calibri"/>
                <a:cs typeface="Times New Roman"/>
              </a:rPr>
              <a:t>Thesis Proposal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Structural Depth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latin typeface="Calibri"/>
                <a:ea typeface="Calibri"/>
                <a:cs typeface="Times New Roman"/>
              </a:rPr>
              <a:t>	</a:t>
            </a:r>
            <a:r>
              <a:rPr lang="en-US" sz="2000" dirty="0" smtClean="0">
                <a:latin typeface="Calibri"/>
                <a:ea typeface="Calibri"/>
                <a:cs typeface="Times New Roman"/>
              </a:rPr>
              <a:t>Slab Design</a:t>
            </a:r>
            <a:endParaRPr lang="en-US" sz="2000" dirty="0" smtClean="0">
              <a:latin typeface="Calibri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	</a:t>
            </a:r>
            <a:r>
              <a:rPr lang="en-US" sz="2000" dirty="0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Shear Wall Design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 smtClean="0">
                <a:latin typeface="Calibri"/>
                <a:ea typeface="Calibri"/>
                <a:cs typeface="Times New Roman"/>
              </a:rPr>
              <a:t>	Column Design</a:t>
            </a:r>
            <a:endParaRPr lang="en-US" sz="2000" dirty="0" smtClean="0">
              <a:effectLst/>
              <a:latin typeface="Calibri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 smtClean="0">
                <a:solidFill>
                  <a:srgbClr val="FFFFFF"/>
                </a:solidFill>
                <a:latin typeface="Calibri"/>
                <a:ea typeface="Calibri"/>
                <a:cs typeface="Times New Roman"/>
              </a:rPr>
              <a:t>Construction Management Breadth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 smtClean="0">
                <a:solidFill>
                  <a:srgbClr val="FFFFFF"/>
                </a:solidFill>
                <a:latin typeface="Calibri"/>
                <a:ea typeface="Calibri"/>
                <a:cs typeface="Times New Roman"/>
              </a:rPr>
              <a:t>Conclusion</a:t>
            </a:r>
            <a:endParaRPr lang="en-US" sz="2000" dirty="0">
              <a:solidFill>
                <a:srgbClr val="FFFFFF"/>
              </a:solidFill>
              <a:latin typeface="Calibri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2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0693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9563099" y="20002"/>
            <a:ext cx="8305800" cy="758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000" dirty="0" smtClean="0">
                <a:solidFill>
                  <a:srgbClr val="FFFFFF"/>
                </a:solidFill>
                <a:effectLst/>
                <a:latin typeface="+mj-lt"/>
                <a:ea typeface="Calibri"/>
                <a:cs typeface="Times New Roman"/>
              </a:rPr>
              <a:t>Structural Depth</a:t>
            </a:r>
            <a:endParaRPr lang="en-US" sz="4000" dirty="0">
              <a:effectLst/>
              <a:latin typeface="+mj-lt"/>
              <a:ea typeface="Calibri"/>
              <a:cs typeface="Times New Roman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228600" y="126184"/>
            <a:ext cx="7620000" cy="58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dirty="0" smtClean="0">
                <a:solidFill>
                  <a:srgbClr val="FFFFFF"/>
                </a:solidFill>
                <a:latin typeface="+mj-lt"/>
                <a:ea typeface="Calibri"/>
                <a:cs typeface="Times New Roman"/>
              </a:rPr>
              <a:t>Children’s Hospital – Hershey Medical Center</a:t>
            </a:r>
            <a:endParaRPr lang="en-US" sz="2800" dirty="0">
              <a:effectLst/>
              <a:latin typeface="+mj-lt"/>
              <a:ea typeface="Calibri"/>
              <a:cs typeface="Times New Roman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982200" y="936992"/>
            <a:ext cx="8153400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+mj-lt"/>
                <a:cs typeface="Arial" pitchFamily="34" charset="0"/>
              </a:rPr>
              <a:t>Seismic Loading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>
                <a:latin typeface="+mn-lt"/>
                <a:cs typeface="Arial" pitchFamily="34" charset="0"/>
              </a:rPr>
              <a:t>Original response modification factor (R) = 3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>
                <a:latin typeface="+mn-lt"/>
                <a:cs typeface="Arial" pitchFamily="34" charset="0"/>
              </a:rPr>
              <a:t>Ordinary reinforced concrete shear walls: R = 5, Cd = 4.5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>
                <a:latin typeface="+mn-lt"/>
                <a:cs typeface="Arial" pitchFamily="34" charset="0"/>
              </a:rPr>
              <a:t>Base shear calculated for additional weight of the structure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>
                <a:latin typeface="+mn-lt"/>
                <a:cs typeface="Arial" pitchFamily="34" charset="0"/>
              </a:rPr>
              <a:t>Accidental torsional effects e = 0.05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>
                <a:latin typeface="+mn-lt"/>
                <a:cs typeface="Arial" pitchFamily="34" charset="0"/>
              </a:rPr>
              <a:t>Drift checked against 0.02h</a:t>
            </a:r>
            <a:r>
              <a:rPr lang="en-US" sz="1200" dirty="0" smtClean="0">
                <a:latin typeface="+mn-lt"/>
                <a:cs typeface="Arial" pitchFamily="34" charset="0"/>
              </a:rPr>
              <a:t>sx</a:t>
            </a:r>
            <a:endParaRPr lang="en-US" sz="2000" dirty="0" smtClean="0">
              <a:latin typeface="+mn-lt"/>
              <a:cs typeface="Arial" pitchFamily="34" charset="0"/>
            </a:endParaRPr>
          </a:p>
          <a:p>
            <a:pPr lvl="1"/>
            <a:endParaRPr lang="en-US" sz="2000" dirty="0">
              <a:latin typeface="+mn-lt"/>
              <a:cs typeface="Arial" pitchFamily="34" charset="0"/>
            </a:endParaRPr>
          </a:p>
          <a:p>
            <a:r>
              <a:rPr lang="en-US" sz="2000" b="1" dirty="0" smtClean="0">
                <a:latin typeface="+mn-lt"/>
                <a:cs typeface="Arial" pitchFamily="34" charset="0"/>
              </a:rPr>
              <a:t>Load Cases:</a:t>
            </a:r>
          </a:p>
          <a:p>
            <a:endParaRPr lang="en-US" sz="2400" dirty="0">
              <a:latin typeface="+mj-lt"/>
            </a:endParaRPr>
          </a:p>
          <a:p>
            <a:r>
              <a:rPr lang="en-US" sz="1400" dirty="0">
                <a:latin typeface="+mj-lt"/>
              </a:rPr>
              <a:t>ASCE 7-10 Section 12.5.3 (a) - “the requirement for considering the orthogonal combination is deemed satisfied if members are designed for 100% of the forces for one direction plus 30% of the forces for the perpendicular direction.” </a:t>
            </a:r>
          </a:p>
          <a:p>
            <a:pPr lvl="1"/>
            <a:endParaRPr lang="en-US" sz="2000" b="1" dirty="0">
              <a:latin typeface="+mn-lt"/>
              <a:cs typeface="Arial" pitchFamily="34" charset="0"/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b="1" dirty="0" smtClean="0">
                <a:latin typeface="+mn-lt"/>
                <a:cs typeface="Arial" pitchFamily="34" charset="0"/>
              </a:rPr>
              <a:t>30%E</a:t>
            </a:r>
            <a:r>
              <a:rPr lang="en-US" sz="1200" b="1" dirty="0" smtClean="0">
                <a:latin typeface="+mn-lt"/>
                <a:cs typeface="Arial" pitchFamily="34" charset="0"/>
              </a:rPr>
              <a:t>x</a:t>
            </a:r>
            <a:r>
              <a:rPr lang="en-US" sz="2000" b="1" dirty="0" smtClean="0">
                <a:latin typeface="+mn-lt"/>
                <a:cs typeface="Arial" pitchFamily="34" charset="0"/>
              </a:rPr>
              <a:t> </a:t>
            </a:r>
            <a:r>
              <a:rPr lang="en-US" sz="2000" b="1" dirty="0" smtClean="0">
                <a:latin typeface="+mn-lt"/>
                <a:cs typeface="Arial" pitchFamily="34" charset="0"/>
              </a:rPr>
              <a:t>+ 100%E</a:t>
            </a:r>
            <a:r>
              <a:rPr lang="en-US" sz="1200" b="1" dirty="0" smtClean="0">
                <a:latin typeface="+mn-lt"/>
                <a:cs typeface="Arial" pitchFamily="34" charset="0"/>
              </a:rPr>
              <a:t>y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b="1" dirty="0" smtClean="0">
                <a:latin typeface="+mn-lt"/>
                <a:cs typeface="Arial" pitchFamily="34" charset="0"/>
              </a:rPr>
              <a:t>30%E</a:t>
            </a:r>
            <a:r>
              <a:rPr lang="en-US" sz="1200" b="1" dirty="0" smtClean="0">
                <a:latin typeface="+mn-lt"/>
                <a:cs typeface="Arial" pitchFamily="34" charset="0"/>
              </a:rPr>
              <a:t>x</a:t>
            </a:r>
            <a:r>
              <a:rPr lang="en-US" sz="2000" b="1" dirty="0" smtClean="0">
                <a:latin typeface="+mn-lt"/>
                <a:cs typeface="Arial" pitchFamily="34" charset="0"/>
              </a:rPr>
              <a:t> – 100%E</a:t>
            </a:r>
            <a:r>
              <a:rPr lang="en-US" sz="1200" b="1" dirty="0" smtClean="0">
                <a:latin typeface="+mn-lt"/>
                <a:cs typeface="Arial" pitchFamily="34" charset="0"/>
              </a:rPr>
              <a:t>y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b="1" dirty="0" smtClean="0">
                <a:latin typeface="+mn-lt"/>
                <a:cs typeface="Arial" pitchFamily="34" charset="0"/>
              </a:rPr>
              <a:t>100%E</a:t>
            </a:r>
            <a:r>
              <a:rPr lang="en-US" sz="1200" b="1" dirty="0" smtClean="0">
                <a:latin typeface="+mn-lt"/>
                <a:cs typeface="Arial" pitchFamily="34" charset="0"/>
              </a:rPr>
              <a:t>y</a:t>
            </a:r>
            <a:r>
              <a:rPr lang="en-US" sz="2000" b="1" dirty="0" smtClean="0">
                <a:latin typeface="+mn-lt"/>
                <a:cs typeface="Arial" pitchFamily="34" charset="0"/>
              </a:rPr>
              <a:t> + 30%E</a:t>
            </a:r>
            <a:r>
              <a:rPr lang="en-US" sz="1200" b="1" dirty="0" smtClean="0">
                <a:latin typeface="+mn-lt"/>
                <a:cs typeface="Arial" pitchFamily="34" charset="0"/>
              </a:rPr>
              <a:t>x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b="1" dirty="0" smtClean="0">
                <a:latin typeface="+mn-lt"/>
                <a:cs typeface="Arial" pitchFamily="34" charset="0"/>
              </a:rPr>
              <a:t>100%E</a:t>
            </a:r>
            <a:r>
              <a:rPr lang="en-US" sz="1200" b="1" dirty="0" smtClean="0">
                <a:latin typeface="+mn-lt"/>
                <a:cs typeface="Arial" pitchFamily="34" charset="0"/>
              </a:rPr>
              <a:t>y</a:t>
            </a:r>
            <a:r>
              <a:rPr lang="en-US" sz="2000" b="1" dirty="0" smtClean="0">
                <a:latin typeface="+mn-lt"/>
                <a:cs typeface="Arial" pitchFamily="34" charset="0"/>
              </a:rPr>
              <a:t> – 30%E</a:t>
            </a:r>
            <a:r>
              <a:rPr lang="en-US" sz="1200" b="1" dirty="0" smtClean="0">
                <a:latin typeface="+mn-lt"/>
                <a:cs typeface="Arial" pitchFamily="34" charset="0"/>
              </a:rPr>
              <a:t>x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19158586" y="471479"/>
            <a:ext cx="7402828" cy="3161290"/>
            <a:chOff x="19158586" y="471479"/>
            <a:chExt cx="7402828" cy="3161290"/>
          </a:xfrm>
        </p:grpSpPr>
        <p:grpSp>
          <p:nvGrpSpPr>
            <p:cNvPr id="33" name="Group 32"/>
            <p:cNvGrpSpPr/>
            <p:nvPr/>
          </p:nvGrpSpPr>
          <p:grpSpPr>
            <a:xfrm>
              <a:off x="19158586" y="471479"/>
              <a:ext cx="7402828" cy="3161290"/>
              <a:chOff x="19158586" y="471479"/>
              <a:chExt cx="7402828" cy="3161290"/>
            </a:xfrm>
          </p:grpSpPr>
          <p:pic>
            <p:nvPicPr>
              <p:cNvPr id="36" name="Picture 35"/>
              <p:cNvPicPr/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9158586" y="471479"/>
                <a:ext cx="7402828" cy="3161290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37" name="TextBox 36"/>
              <p:cNvSpPr txBox="1"/>
              <p:nvPr/>
            </p:nvSpPr>
            <p:spPr>
              <a:xfrm>
                <a:off x="19507200" y="1524000"/>
                <a:ext cx="31130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chemeClr val="bg1"/>
                    </a:solidFill>
                    <a:latin typeface="+mj-lt"/>
                  </a:rPr>
                  <a:t>D</a:t>
                </a:r>
                <a:endParaRPr lang="en-US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20193000" y="2229654"/>
                <a:ext cx="2888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bg1"/>
                    </a:solidFill>
                    <a:latin typeface="+mj-lt"/>
                  </a:rPr>
                  <a:t>4</a:t>
                </a:r>
                <a:endParaRPr lang="en-US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22263452" y="1173364"/>
                <a:ext cx="2888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bg1"/>
                    </a:solidFill>
                    <a:latin typeface="+mj-lt"/>
                  </a:rPr>
                  <a:t>3</a:t>
                </a:r>
                <a:endParaRPr lang="en-US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23393400" y="1642646"/>
                <a:ext cx="29367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bg1"/>
                    </a:solidFill>
                    <a:latin typeface="+mj-lt"/>
                  </a:rPr>
                  <a:t>C</a:t>
                </a:r>
                <a:endParaRPr lang="en-US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23692635" y="2036802"/>
                <a:ext cx="29367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bg1"/>
                    </a:solidFill>
                    <a:latin typeface="+mj-lt"/>
                  </a:rPr>
                  <a:t>2</a:t>
                </a:r>
                <a:endParaRPr lang="en-US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23343166" y="2640320"/>
                <a:ext cx="29687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bg1"/>
                    </a:solidFill>
                    <a:latin typeface="+mj-lt"/>
                  </a:rPr>
                  <a:t>B</a:t>
                </a:r>
                <a:endParaRPr lang="en-US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25069800" y="2556889"/>
                <a:ext cx="29687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bg1"/>
                    </a:solidFill>
                    <a:latin typeface="+mj-lt"/>
                  </a:rPr>
                  <a:t>1</a:t>
                </a:r>
                <a:endParaRPr lang="en-US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5755600" y="2640320"/>
                <a:ext cx="30328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bg1"/>
                    </a:solidFill>
                    <a:latin typeface="+mj-lt"/>
                  </a:rPr>
                  <a:t>A</a:t>
                </a:r>
                <a:endParaRPr lang="en-US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sp>
          <p:nvSpPr>
            <p:cNvPr id="34" name="Oval 33"/>
            <p:cNvSpPr/>
            <p:nvPr/>
          </p:nvSpPr>
          <p:spPr>
            <a:xfrm rot="1800000">
              <a:off x="22565315" y="2294813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 rot="1800000">
              <a:off x="22729713" y="2370568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5" name="Straight Arrow Connector 44"/>
          <p:cNvCxnSpPr/>
          <p:nvPr/>
        </p:nvCxnSpPr>
        <p:spPr>
          <a:xfrm flipV="1">
            <a:off x="22588174" y="2379771"/>
            <a:ext cx="0" cy="515672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rot="5400000" flipV="1">
            <a:off x="22263452" y="2059836"/>
            <a:ext cx="0" cy="515672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22269817" y="2868144"/>
            <a:ext cx="6367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+mj-lt"/>
              </a:rPr>
              <a:t>850 k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1395359" y="2148395"/>
            <a:ext cx="6367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+mj-lt"/>
              </a:rPr>
              <a:t>850 k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006105" y="4846031"/>
            <a:ext cx="4886743" cy="960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" name="Rectangle 50"/>
          <p:cNvSpPr/>
          <p:nvPr/>
        </p:nvSpPr>
        <p:spPr>
          <a:xfrm>
            <a:off x="22260646" y="5778719"/>
            <a:ext cx="11987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latin typeface="+mn-lt"/>
                <a:cs typeface="Arial" pitchFamily="34" charset="0"/>
              </a:rPr>
              <a:t>Drift Limits</a:t>
            </a:r>
          </a:p>
        </p:txBody>
      </p:sp>
      <p:sp>
        <p:nvSpPr>
          <p:cNvPr id="52" name="Rectangle 51"/>
          <p:cNvSpPr/>
          <p:nvPr/>
        </p:nvSpPr>
        <p:spPr>
          <a:xfrm>
            <a:off x="21778668" y="3632769"/>
            <a:ext cx="19478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latin typeface="+mn-lt"/>
                <a:cs typeface="Arial" pitchFamily="34" charset="0"/>
              </a:rPr>
              <a:t>Seismic Base Shears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408779" y="4170508"/>
            <a:ext cx="4809459" cy="1628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 Box 2"/>
          <p:cNvSpPr txBox="1">
            <a:spLocks noChangeArrowheads="1"/>
          </p:cNvSpPr>
          <p:nvPr/>
        </p:nvSpPr>
        <p:spPr bwMode="auto">
          <a:xfrm>
            <a:off x="403058" y="1752600"/>
            <a:ext cx="8724900" cy="4856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 smtClean="0">
                <a:latin typeface="Calibri"/>
                <a:ea typeface="Calibri"/>
                <a:cs typeface="Times New Roman"/>
              </a:rPr>
              <a:t>Introduction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 smtClean="0">
                <a:effectLst/>
                <a:latin typeface="Calibri"/>
                <a:ea typeface="Calibri"/>
                <a:cs typeface="Times New Roman"/>
              </a:rPr>
              <a:t>Existing Structural System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 smtClean="0">
                <a:solidFill>
                  <a:srgbClr val="FFFFFF"/>
                </a:solidFill>
                <a:latin typeface="Calibri"/>
                <a:ea typeface="Calibri"/>
                <a:cs typeface="Times New Roman"/>
              </a:rPr>
              <a:t>Thesis Proposal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Structural Depth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latin typeface="Calibri"/>
                <a:ea typeface="Calibri"/>
                <a:cs typeface="Times New Roman"/>
              </a:rPr>
              <a:t>	</a:t>
            </a:r>
            <a:r>
              <a:rPr lang="en-US" sz="2000" dirty="0" smtClean="0">
                <a:latin typeface="Calibri"/>
                <a:ea typeface="Calibri"/>
                <a:cs typeface="Times New Roman"/>
              </a:rPr>
              <a:t>Slab Design</a:t>
            </a:r>
            <a:endParaRPr lang="en-US" sz="2000" dirty="0" smtClean="0">
              <a:latin typeface="Calibri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	</a:t>
            </a:r>
            <a:r>
              <a:rPr lang="en-US" sz="2000" dirty="0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Shear Wall Design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 smtClean="0">
                <a:latin typeface="Calibri"/>
                <a:ea typeface="Calibri"/>
                <a:cs typeface="Times New Roman"/>
              </a:rPr>
              <a:t>	Column Design</a:t>
            </a:r>
            <a:endParaRPr lang="en-US" sz="2000" dirty="0" smtClean="0">
              <a:effectLst/>
              <a:latin typeface="Calibri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 smtClean="0">
                <a:solidFill>
                  <a:srgbClr val="FFFFFF"/>
                </a:solidFill>
                <a:latin typeface="Calibri"/>
                <a:ea typeface="Calibri"/>
                <a:cs typeface="Times New Roman"/>
              </a:rPr>
              <a:t>Construction Management Breadth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 smtClean="0">
                <a:solidFill>
                  <a:srgbClr val="FFFFFF"/>
                </a:solidFill>
                <a:latin typeface="Calibri"/>
                <a:ea typeface="Calibri"/>
                <a:cs typeface="Times New Roman"/>
              </a:rPr>
              <a:t>Conclusion</a:t>
            </a:r>
            <a:endParaRPr lang="en-US" sz="2000" dirty="0">
              <a:solidFill>
                <a:srgbClr val="FFFFFF"/>
              </a:solidFill>
              <a:latin typeface="Calibri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2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1888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9563099" y="20002"/>
            <a:ext cx="8305800" cy="758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000" dirty="0" smtClean="0">
                <a:solidFill>
                  <a:srgbClr val="FFFFFF"/>
                </a:solidFill>
                <a:effectLst/>
                <a:latin typeface="+mj-lt"/>
                <a:ea typeface="Calibri"/>
                <a:cs typeface="Times New Roman"/>
              </a:rPr>
              <a:t>Structural Depth</a:t>
            </a:r>
            <a:endParaRPr lang="en-US" sz="4000" dirty="0">
              <a:effectLst/>
              <a:latin typeface="+mj-lt"/>
              <a:ea typeface="Calibri"/>
              <a:cs typeface="Times New Roman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228600" y="126184"/>
            <a:ext cx="7620000" cy="58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dirty="0" smtClean="0">
                <a:solidFill>
                  <a:srgbClr val="FFFFFF"/>
                </a:solidFill>
                <a:latin typeface="+mj-lt"/>
                <a:ea typeface="Calibri"/>
                <a:cs typeface="Times New Roman"/>
              </a:rPr>
              <a:t>Children’s Hospital – Hershey Medical Center</a:t>
            </a:r>
            <a:endParaRPr lang="en-US" sz="2800" dirty="0">
              <a:effectLst/>
              <a:latin typeface="+mj-lt"/>
              <a:ea typeface="Calibri"/>
              <a:cs typeface="Times New Roman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982200" y="936992"/>
            <a:ext cx="81534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+mj-lt"/>
                <a:cs typeface="Arial" pitchFamily="34" charset="0"/>
              </a:rPr>
              <a:t>Shear Wall </a:t>
            </a:r>
            <a:r>
              <a:rPr lang="en-US" sz="2000" b="1" dirty="0" smtClean="0">
                <a:latin typeface="+mj-lt"/>
                <a:cs typeface="Arial" pitchFamily="34" charset="0"/>
              </a:rPr>
              <a:t>Design</a:t>
            </a:r>
            <a:endParaRPr lang="en-US" sz="2000" dirty="0">
              <a:latin typeface="+mj-lt"/>
              <a:cs typeface="Arial" pitchFamily="34" charset="0"/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>
                <a:latin typeface="+mj-lt"/>
                <a:cs typeface="Arial" pitchFamily="34" charset="0"/>
              </a:rPr>
              <a:t>Designed using ACI 318-08 Section 11.9 – “Provision for Walls”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>
                <a:latin typeface="+mn-lt"/>
                <a:cs typeface="Arial" pitchFamily="34" charset="0"/>
              </a:rPr>
              <a:t>Design </a:t>
            </a:r>
            <a:r>
              <a:rPr lang="en-US" sz="2000" dirty="0" smtClean="0">
                <a:latin typeface="+mn-lt"/>
                <a:cs typeface="Arial" pitchFamily="34" charset="0"/>
              </a:rPr>
              <a:t>with controlling shear for each wall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>
                <a:latin typeface="+mn-lt"/>
                <a:cs typeface="Arial" pitchFamily="34" charset="0"/>
              </a:rPr>
              <a:t>Wall 3 experienced greatest lateral force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>
                <a:latin typeface="+mn-lt"/>
                <a:cs typeface="Arial" pitchFamily="34" charset="0"/>
              </a:rPr>
              <a:t>Load combination: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000" dirty="0" smtClean="0">
                <a:latin typeface="+mn-lt"/>
                <a:cs typeface="Arial" pitchFamily="34" charset="0"/>
              </a:rPr>
              <a:t>1.2D + 1.6L + 1.0L</a:t>
            </a:r>
            <a:endParaRPr lang="en-US" sz="2000" dirty="0" smtClean="0">
              <a:latin typeface="+mn-lt"/>
              <a:cs typeface="Arial" pitchFamily="34" charset="0"/>
            </a:endParaRPr>
          </a:p>
          <a:p>
            <a:pPr lvl="1"/>
            <a:endParaRPr lang="en-US" sz="2000" dirty="0" smtClean="0">
              <a:latin typeface="+mn-lt"/>
              <a:cs typeface="Arial" pitchFamily="34" charset="0"/>
            </a:endParaRPr>
          </a:p>
          <a:p>
            <a:r>
              <a:rPr lang="en-US" sz="2000" b="1" dirty="0" smtClean="0">
                <a:latin typeface="+mn-lt"/>
                <a:cs typeface="Arial" pitchFamily="34" charset="0"/>
              </a:rPr>
              <a:t>Final Design</a:t>
            </a:r>
          </a:p>
          <a:p>
            <a:pPr marL="800100" lvl="1" indent="-342900">
              <a:buFont typeface="Arial" pitchFamily="34" charset="0"/>
              <a:buChar char="•"/>
            </a:pPr>
            <a:endParaRPr lang="en-US" sz="2000" dirty="0" smtClean="0">
              <a:latin typeface="+mn-lt"/>
              <a:cs typeface="Arial" pitchFamily="34" charset="0"/>
            </a:endParaRPr>
          </a:p>
          <a:p>
            <a:pPr marL="800100" lvl="1" indent="-342900">
              <a:buFont typeface="Arial" pitchFamily="34" charset="0"/>
              <a:buChar char="•"/>
            </a:pPr>
            <a:endParaRPr lang="en-US" sz="2000" dirty="0" smtClean="0">
              <a:latin typeface="+mn-lt"/>
              <a:cs typeface="Arial" pitchFamily="34" charset="0"/>
            </a:endParaRPr>
          </a:p>
          <a:p>
            <a:pPr marL="1257300" lvl="2" indent="-342900">
              <a:buFont typeface="Arial" pitchFamily="34" charset="0"/>
              <a:buChar char="•"/>
            </a:pPr>
            <a:endParaRPr lang="en-US" sz="2000" dirty="0" smtClean="0">
              <a:latin typeface="+mn-lt"/>
              <a:cs typeface="Arial" pitchFamily="34" charset="0"/>
            </a:endParaRPr>
          </a:p>
        </p:txBody>
      </p:sp>
      <p:pic>
        <p:nvPicPr>
          <p:cNvPr id="28" name="Picture 27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127292" y="3735488"/>
            <a:ext cx="5177414" cy="18370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192195" y="4180932"/>
            <a:ext cx="3335609" cy="21267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121098" y="2627052"/>
            <a:ext cx="7451677" cy="1080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21483303" y="3724602"/>
            <a:ext cx="27272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latin typeface="+mn-lt"/>
                <a:cs typeface="Arial" pitchFamily="34" charset="0"/>
              </a:rPr>
              <a:t>Maximum Wall Shear Forces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20247292" y="334721"/>
            <a:ext cx="5225414" cy="2231451"/>
            <a:chOff x="19158586" y="471479"/>
            <a:chExt cx="7402828" cy="3161290"/>
          </a:xfrm>
        </p:grpSpPr>
        <p:grpSp>
          <p:nvGrpSpPr>
            <p:cNvPr id="38" name="Group 37"/>
            <p:cNvGrpSpPr/>
            <p:nvPr/>
          </p:nvGrpSpPr>
          <p:grpSpPr>
            <a:xfrm>
              <a:off x="19158586" y="471479"/>
              <a:ext cx="7402828" cy="3161290"/>
              <a:chOff x="19158586" y="471479"/>
              <a:chExt cx="7402828" cy="3161290"/>
            </a:xfrm>
          </p:grpSpPr>
          <p:pic>
            <p:nvPicPr>
              <p:cNvPr id="41" name="Picture 40"/>
              <p:cNvPicPr/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9158586" y="471479"/>
                <a:ext cx="7402828" cy="3161290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42" name="TextBox 41"/>
              <p:cNvSpPr txBox="1"/>
              <p:nvPr/>
            </p:nvSpPr>
            <p:spPr>
              <a:xfrm>
                <a:off x="19456088" y="1400661"/>
                <a:ext cx="31130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chemeClr val="bg1"/>
                    </a:solidFill>
                    <a:latin typeface="+mj-lt"/>
                  </a:rPr>
                  <a:t>D</a:t>
                </a:r>
                <a:endParaRPr lang="en-US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20161194" y="2156327"/>
                <a:ext cx="2888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bg1"/>
                    </a:solidFill>
                    <a:latin typeface="+mj-lt"/>
                  </a:rPr>
                  <a:t>4</a:t>
                </a:r>
                <a:endParaRPr lang="en-US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2263452" y="1173364"/>
                <a:ext cx="2888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bg1"/>
                    </a:solidFill>
                    <a:latin typeface="+mj-lt"/>
                  </a:rPr>
                  <a:t>3</a:t>
                </a:r>
                <a:endParaRPr lang="en-US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23291811" y="1511918"/>
                <a:ext cx="29367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bg1"/>
                    </a:solidFill>
                    <a:latin typeface="+mj-lt"/>
                  </a:rPr>
                  <a:t>C</a:t>
                </a:r>
                <a:endParaRPr lang="en-US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23602631" y="2001475"/>
                <a:ext cx="29367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bg1"/>
                    </a:solidFill>
                    <a:latin typeface="+mj-lt"/>
                  </a:rPr>
                  <a:t>2</a:t>
                </a:r>
                <a:endParaRPr lang="en-US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23244962" y="2485950"/>
                <a:ext cx="29687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bg1"/>
                    </a:solidFill>
                    <a:latin typeface="+mj-lt"/>
                  </a:rPr>
                  <a:t>B</a:t>
                </a:r>
                <a:endParaRPr lang="en-US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25069798" y="2466021"/>
                <a:ext cx="29687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bg1"/>
                    </a:solidFill>
                    <a:latin typeface="+mj-lt"/>
                  </a:rPr>
                  <a:t>1</a:t>
                </a:r>
                <a:endParaRPr lang="en-US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25755598" y="2568208"/>
                <a:ext cx="30328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bg1"/>
                    </a:solidFill>
                    <a:latin typeface="+mj-lt"/>
                  </a:rPr>
                  <a:t>A</a:t>
                </a:r>
                <a:endParaRPr lang="en-US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sp>
          <p:nvSpPr>
            <p:cNvPr id="39" name="Oval 38"/>
            <p:cNvSpPr/>
            <p:nvPr/>
          </p:nvSpPr>
          <p:spPr>
            <a:xfrm rot="1800000">
              <a:off x="22565315" y="2294813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 rot="1800000">
              <a:off x="22729713" y="2370568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Text Box 2"/>
          <p:cNvSpPr txBox="1">
            <a:spLocks noChangeArrowheads="1"/>
          </p:cNvSpPr>
          <p:nvPr/>
        </p:nvSpPr>
        <p:spPr bwMode="auto">
          <a:xfrm>
            <a:off x="403058" y="1752600"/>
            <a:ext cx="8724900" cy="4856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 smtClean="0">
                <a:latin typeface="Calibri"/>
                <a:ea typeface="Calibri"/>
                <a:cs typeface="Times New Roman"/>
              </a:rPr>
              <a:t>Introduction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 smtClean="0">
                <a:effectLst/>
                <a:latin typeface="Calibri"/>
                <a:ea typeface="Calibri"/>
                <a:cs typeface="Times New Roman"/>
              </a:rPr>
              <a:t>Existing Structural System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 smtClean="0">
                <a:solidFill>
                  <a:srgbClr val="FFFFFF"/>
                </a:solidFill>
                <a:latin typeface="Calibri"/>
                <a:ea typeface="Calibri"/>
                <a:cs typeface="Times New Roman"/>
              </a:rPr>
              <a:t>Thesis Proposal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Structural Depth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latin typeface="Calibri"/>
                <a:ea typeface="Calibri"/>
                <a:cs typeface="Times New Roman"/>
              </a:rPr>
              <a:t>	</a:t>
            </a:r>
            <a:r>
              <a:rPr lang="en-US" sz="2000" dirty="0" smtClean="0">
                <a:latin typeface="Calibri"/>
                <a:ea typeface="Calibri"/>
                <a:cs typeface="Times New Roman"/>
              </a:rPr>
              <a:t>Slab Design</a:t>
            </a:r>
            <a:endParaRPr lang="en-US" sz="2000" dirty="0" smtClean="0">
              <a:latin typeface="Calibri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	</a:t>
            </a:r>
            <a:r>
              <a:rPr lang="en-US" sz="2000" dirty="0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Shear Wall Design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 smtClean="0">
                <a:latin typeface="Calibri"/>
                <a:ea typeface="Calibri"/>
                <a:cs typeface="Times New Roman"/>
              </a:rPr>
              <a:t>	Column Design</a:t>
            </a:r>
            <a:endParaRPr lang="en-US" sz="2000" dirty="0" smtClean="0">
              <a:effectLst/>
              <a:latin typeface="Calibri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 smtClean="0">
                <a:solidFill>
                  <a:srgbClr val="FFFFFF"/>
                </a:solidFill>
                <a:latin typeface="Calibri"/>
                <a:ea typeface="Calibri"/>
                <a:cs typeface="Times New Roman"/>
              </a:rPr>
              <a:t>Construction Management Breadth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 smtClean="0">
                <a:solidFill>
                  <a:srgbClr val="FFFFFF"/>
                </a:solidFill>
                <a:latin typeface="Calibri"/>
                <a:ea typeface="Calibri"/>
                <a:cs typeface="Times New Roman"/>
              </a:rPr>
              <a:t>Conclusion</a:t>
            </a:r>
            <a:endParaRPr lang="en-US" sz="2000" dirty="0">
              <a:solidFill>
                <a:srgbClr val="FFFFFF"/>
              </a:solidFill>
              <a:latin typeface="Calibri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2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4206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9563099" y="20002"/>
            <a:ext cx="8305800" cy="758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000" dirty="0" smtClean="0">
                <a:solidFill>
                  <a:srgbClr val="FFFFFF"/>
                </a:solidFill>
                <a:effectLst/>
                <a:latin typeface="+mj-lt"/>
                <a:ea typeface="Calibri"/>
                <a:cs typeface="Times New Roman"/>
              </a:rPr>
              <a:t>Structural Depth</a:t>
            </a:r>
            <a:endParaRPr lang="en-US" sz="4000" dirty="0">
              <a:effectLst/>
              <a:latin typeface="+mj-lt"/>
              <a:ea typeface="Calibri"/>
              <a:cs typeface="Times New Roman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228600" y="126184"/>
            <a:ext cx="7620000" cy="58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dirty="0" smtClean="0">
                <a:solidFill>
                  <a:srgbClr val="FFFFFF"/>
                </a:solidFill>
                <a:latin typeface="+mj-lt"/>
                <a:ea typeface="Calibri"/>
                <a:cs typeface="Times New Roman"/>
              </a:rPr>
              <a:t>Children’s Hospital – Hershey Medical Center</a:t>
            </a:r>
            <a:endParaRPr lang="en-US" sz="2800" dirty="0">
              <a:effectLst/>
              <a:latin typeface="+mj-lt"/>
              <a:ea typeface="Calibri"/>
              <a:cs typeface="Times New Roman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982200" y="936992"/>
            <a:ext cx="81534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+mj-lt"/>
                <a:cs typeface="Arial" pitchFamily="34" charset="0"/>
              </a:rPr>
              <a:t>Column Design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>
                <a:latin typeface="+mj-lt"/>
                <a:cs typeface="Arial" pitchFamily="34" charset="0"/>
              </a:rPr>
              <a:t>Designed in RAM Structural </a:t>
            </a:r>
            <a:r>
              <a:rPr lang="en-US" sz="2000" dirty="0" smtClean="0">
                <a:latin typeface="+mj-lt"/>
                <a:cs typeface="Arial" pitchFamily="34" charset="0"/>
              </a:rPr>
              <a:t>System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>
                <a:latin typeface="+mj-lt"/>
                <a:cs typeface="Arial" pitchFamily="34" charset="0"/>
              </a:rPr>
              <a:t>All columns are square geometry</a:t>
            </a:r>
            <a:endParaRPr lang="en-US" sz="2000" dirty="0" smtClean="0">
              <a:latin typeface="+mj-lt"/>
              <a:cs typeface="Arial" pitchFamily="34" charset="0"/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>
                <a:latin typeface="+mj-lt"/>
                <a:cs typeface="Arial" pitchFamily="34" charset="0"/>
              </a:rPr>
              <a:t>Three columns sizes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000" dirty="0" smtClean="0">
                <a:latin typeface="+mj-lt"/>
                <a:cs typeface="Arial" pitchFamily="34" charset="0"/>
              </a:rPr>
              <a:t>24” x 24”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000" dirty="0" smtClean="0">
                <a:latin typeface="+mj-lt"/>
                <a:cs typeface="Arial" pitchFamily="34" charset="0"/>
              </a:rPr>
              <a:t>20” x 20”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000" dirty="0" smtClean="0">
                <a:latin typeface="+mj-lt"/>
                <a:cs typeface="Arial" pitchFamily="34" charset="0"/>
              </a:rPr>
              <a:t>18” x 18”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>
                <a:latin typeface="+mj-lt"/>
                <a:cs typeface="Arial" pitchFamily="34" charset="0"/>
              </a:rPr>
              <a:t>Reinforcement pattern: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000" dirty="0" smtClean="0">
                <a:latin typeface="+mj-lt"/>
                <a:cs typeface="Arial" pitchFamily="34" charset="0"/>
              </a:rPr>
              <a:t>14 </a:t>
            </a:r>
            <a:r>
              <a:rPr lang="en-US" sz="2000" dirty="0" smtClean="0">
                <a:latin typeface="+mj-lt"/>
                <a:cs typeface="Arial" pitchFamily="34" charset="0"/>
              </a:rPr>
              <a:t>bars, long. #6-#10 (four faces), </a:t>
            </a:r>
            <a:r>
              <a:rPr lang="en-US" sz="2000" dirty="0" smtClean="0">
                <a:latin typeface="+mj-lt"/>
                <a:cs typeface="Arial" pitchFamily="34" charset="0"/>
              </a:rPr>
              <a:t>transverse #3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000" dirty="0" smtClean="0">
                <a:latin typeface="+mj-lt"/>
                <a:cs typeface="Arial" pitchFamily="34" charset="0"/>
              </a:rPr>
              <a:t>16 </a:t>
            </a:r>
            <a:r>
              <a:rPr lang="en-US" sz="2000" dirty="0">
                <a:latin typeface="+mj-lt"/>
                <a:cs typeface="Arial" pitchFamily="34" charset="0"/>
              </a:rPr>
              <a:t>bars </a:t>
            </a:r>
            <a:r>
              <a:rPr lang="en-US" sz="2000" dirty="0">
                <a:latin typeface="+mj-lt"/>
                <a:cs typeface="Arial" pitchFamily="34" charset="0"/>
              </a:rPr>
              <a:t>long. #6-#10 (four faces), transverse #3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000" dirty="0" smtClean="0">
                <a:latin typeface="+mj-lt"/>
                <a:cs typeface="Arial" pitchFamily="34" charset="0"/>
              </a:rPr>
              <a:t>20 </a:t>
            </a:r>
            <a:r>
              <a:rPr lang="en-US" sz="2000" dirty="0" smtClean="0">
                <a:latin typeface="+mj-lt"/>
                <a:cs typeface="Arial" pitchFamily="34" charset="0"/>
              </a:rPr>
              <a:t>bars </a:t>
            </a:r>
            <a:r>
              <a:rPr lang="en-US" sz="2000" dirty="0">
                <a:latin typeface="+mj-lt"/>
                <a:cs typeface="Arial" pitchFamily="34" charset="0"/>
              </a:rPr>
              <a:t>long. #6-#10 (four faces), transverse #3</a:t>
            </a:r>
          </a:p>
          <a:p>
            <a:pPr marL="1257300" lvl="2" indent="-342900">
              <a:buFont typeface="Arial" pitchFamily="34" charset="0"/>
              <a:buChar char="•"/>
            </a:pPr>
            <a:endParaRPr lang="en-US" sz="2000" dirty="0" smtClean="0">
              <a:latin typeface="+mj-lt"/>
              <a:cs typeface="Arial" pitchFamily="34" charset="0"/>
            </a:endParaRPr>
          </a:p>
          <a:p>
            <a:pPr marL="1257300" lvl="2" indent="-342900">
              <a:buFont typeface="Arial" pitchFamily="34" charset="0"/>
              <a:buChar char="•"/>
            </a:pPr>
            <a:endParaRPr lang="en-US" sz="2000" dirty="0">
              <a:latin typeface="+mn-lt"/>
              <a:cs typeface="Arial" pitchFamily="34" charset="0"/>
            </a:endParaRPr>
          </a:p>
          <a:p>
            <a:pPr marL="800100" lvl="1" indent="-342900">
              <a:buFont typeface="Arial" pitchFamily="34" charset="0"/>
              <a:buChar char="•"/>
            </a:pPr>
            <a:endParaRPr lang="en-US" sz="2000" dirty="0" smtClean="0">
              <a:latin typeface="+mj-lt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983868" y="4001530"/>
            <a:ext cx="1104314" cy="1575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20516850" y="5681246"/>
            <a:ext cx="20383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+mj-lt"/>
                <a:cs typeface="Arial" pitchFamily="34" charset="0"/>
              </a:rPr>
              <a:t>Load Capacity Ratios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8003" y="473775"/>
            <a:ext cx="5938708" cy="3164533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4232" y="4001530"/>
            <a:ext cx="2032243" cy="1989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1800" y="4495800"/>
            <a:ext cx="1676400" cy="182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6886" y="4495800"/>
            <a:ext cx="1664027" cy="182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1223" y="4495799"/>
            <a:ext cx="1664028" cy="182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403058" y="1752600"/>
            <a:ext cx="8724900" cy="4856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 smtClean="0">
                <a:latin typeface="Calibri"/>
                <a:ea typeface="Calibri"/>
                <a:cs typeface="Times New Roman"/>
              </a:rPr>
              <a:t>Introduction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 smtClean="0">
                <a:effectLst/>
                <a:latin typeface="Calibri"/>
                <a:ea typeface="Calibri"/>
                <a:cs typeface="Times New Roman"/>
              </a:rPr>
              <a:t>Existing Structural System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 smtClean="0">
                <a:solidFill>
                  <a:srgbClr val="FFFFFF"/>
                </a:solidFill>
                <a:latin typeface="Calibri"/>
                <a:ea typeface="Calibri"/>
                <a:cs typeface="Times New Roman"/>
              </a:rPr>
              <a:t>Thesis Proposal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Structural Depth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latin typeface="Calibri"/>
                <a:ea typeface="Calibri"/>
                <a:cs typeface="Times New Roman"/>
              </a:rPr>
              <a:t>	</a:t>
            </a:r>
            <a:r>
              <a:rPr lang="en-US" sz="2000" dirty="0" smtClean="0">
                <a:latin typeface="Calibri"/>
                <a:ea typeface="Calibri"/>
                <a:cs typeface="Times New Roman"/>
              </a:rPr>
              <a:t>Slab Design</a:t>
            </a:r>
            <a:endParaRPr lang="en-US" sz="2000" dirty="0" smtClean="0">
              <a:latin typeface="Calibri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Calibri"/>
                <a:ea typeface="Calibri"/>
                <a:cs typeface="Times New Roman"/>
              </a:rPr>
              <a:t>	</a:t>
            </a:r>
            <a:r>
              <a:rPr lang="en-US" sz="2000" dirty="0" smtClean="0">
                <a:effectLst/>
                <a:latin typeface="Calibri"/>
                <a:ea typeface="Calibri"/>
                <a:cs typeface="Times New Roman"/>
              </a:rPr>
              <a:t>Shear Wall Design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	Column Design</a:t>
            </a:r>
            <a:endParaRPr lang="en-US" sz="2000" dirty="0" smtClean="0">
              <a:solidFill>
                <a:srgbClr val="FF0000"/>
              </a:solidFill>
              <a:effectLst/>
              <a:latin typeface="Calibri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 smtClean="0">
                <a:solidFill>
                  <a:srgbClr val="FFFFFF"/>
                </a:solidFill>
                <a:latin typeface="Calibri"/>
                <a:ea typeface="Calibri"/>
                <a:cs typeface="Times New Roman"/>
              </a:rPr>
              <a:t>Construction Management Breadth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 smtClean="0">
                <a:solidFill>
                  <a:srgbClr val="FFFFFF"/>
                </a:solidFill>
                <a:latin typeface="Calibri"/>
                <a:ea typeface="Calibri"/>
                <a:cs typeface="Times New Roman"/>
              </a:rPr>
              <a:t>Conclusion</a:t>
            </a:r>
            <a:endParaRPr lang="en-US" sz="2000" dirty="0">
              <a:solidFill>
                <a:srgbClr val="FFFFFF"/>
              </a:solidFill>
              <a:latin typeface="Calibri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2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4171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9563099" y="20002"/>
            <a:ext cx="8305800" cy="758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000" dirty="0" smtClean="0">
                <a:solidFill>
                  <a:srgbClr val="FFFFFF"/>
                </a:solidFill>
                <a:effectLst/>
                <a:latin typeface="+mj-lt"/>
                <a:ea typeface="Calibri"/>
                <a:cs typeface="Times New Roman"/>
              </a:rPr>
              <a:t>Construction Management Breadth</a:t>
            </a:r>
            <a:endParaRPr lang="en-US" sz="4000" dirty="0">
              <a:effectLst/>
              <a:latin typeface="+mj-lt"/>
              <a:ea typeface="Calibri"/>
              <a:cs typeface="Times New Roman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9050000" y="1713637"/>
            <a:ext cx="838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	</a:t>
            </a:r>
            <a:endParaRPr lang="en-US" sz="2000" b="1" dirty="0" smtClean="0"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endParaRPr lang="en-US" sz="20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r>
              <a:rPr lang="en-US" sz="20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	</a:t>
            </a:r>
            <a:endParaRPr lang="en-US" sz="2000" b="1" dirty="0">
              <a:solidFill>
                <a:schemeClr val="bg1"/>
              </a:solidFill>
              <a:latin typeface="+mn-lt"/>
              <a:cs typeface="Arial" pitchFamily="34" charset="0"/>
            </a:endParaRPr>
          </a:p>
          <a:p>
            <a:endParaRPr lang="en-US" sz="2000" b="1" dirty="0" smtClean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228600" y="126184"/>
            <a:ext cx="7620000" cy="58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dirty="0" smtClean="0">
                <a:solidFill>
                  <a:srgbClr val="FFFFFF"/>
                </a:solidFill>
                <a:latin typeface="+mj-lt"/>
                <a:ea typeface="Calibri"/>
                <a:cs typeface="Times New Roman"/>
              </a:rPr>
              <a:t>Children’s Hospital – Hershey Medical Center</a:t>
            </a:r>
            <a:endParaRPr lang="en-US" sz="2800" dirty="0">
              <a:effectLst/>
              <a:latin typeface="+mj-lt"/>
              <a:ea typeface="Calibri"/>
              <a:cs typeface="Times New Roman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982200" y="936992"/>
            <a:ext cx="81534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+mj-lt"/>
                <a:cs typeface="Arial" pitchFamily="34" charset="0"/>
              </a:rPr>
              <a:t>Cost Analysis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>
                <a:latin typeface="+mj-lt"/>
                <a:cs typeface="Arial" pitchFamily="34" charset="0"/>
              </a:rPr>
              <a:t>Costs determined from RS </a:t>
            </a:r>
            <a:r>
              <a:rPr lang="en-US" sz="2000" dirty="0" smtClean="0">
                <a:latin typeface="+mj-lt"/>
                <a:cs typeface="Arial" pitchFamily="34" charset="0"/>
              </a:rPr>
              <a:t>Means data</a:t>
            </a:r>
          </a:p>
          <a:p>
            <a:pPr marL="800100" lvl="1" indent="-342900">
              <a:buFont typeface="Arial" pitchFamily="34" charset="0"/>
              <a:buChar char="•"/>
            </a:pPr>
            <a:endParaRPr lang="en-US" sz="2000" dirty="0">
              <a:latin typeface="+mj-lt"/>
              <a:cs typeface="Arial" pitchFamily="34" charset="0"/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>
                <a:latin typeface="+mj-lt"/>
                <a:cs typeface="Arial" pitchFamily="34" charset="0"/>
              </a:rPr>
              <a:t>Accounts for material, labor, and equipment costs</a:t>
            </a:r>
          </a:p>
          <a:p>
            <a:pPr marL="800100" lvl="1" indent="-342900">
              <a:buFont typeface="Arial" pitchFamily="34" charset="0"/>
              <a:buChar char="•"/>
            </a:pPr>
            <a:endParaRPr lang="en-US" sz="2000" dirty="0">
              <a:latin typeface="+mj-lt"/>
              <a:cs typeface="Arial" pitchFamily="34" charset="0"/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>
                <a:latin typeface="+mj-lt"/>
                <a:cs typeface="Arial" pitchFamily="34" charset="0"/>
              </a:rPr>
              <a:t>Equivalent structure difference of </a:t>
            </a:r>
            <a:r>
              <a:rPr lang="en-US" sz="2000" dirty="0" smtClean="0">
                <a:latin typeface="+mj-lt"/>
                <a:cs typeface="Arial" pitchFamily="34" charset="0"/>
              </a:rPr>
              <a:t>= $</a:t>
            </a:r>
            <a:r>
              <a:rPr lang="en-US" sz="2000" dirty="0" smtClean="0">
                <a:latin typeface="+mj-lt"/>
                <a:cs typeface="Arial" pitchFamily="34" charset="0"/>
              </a:rPr>
              <a:t>256,000</a:t>
            </a:r>
          </a:p>
          <a:p>
            <a:pPr marL="800100" lvl="1" indent="-342900">
              <a:buFont typeface="Arial" pitchFamily="34" charset="0"/>
              <a:buChar char="•"/>
            </a:pPr>
            <a:endParaRPr lang="en-US" sz="2000" dirty="0">
              <a:latin typeface="+mj-lt"/>
              <a:cs typeface="Arial" pitchFamily="34" charset="0"/>
            </a:endParaRPr>
          </a:p>
          <a:p>
            <a:pPr marL="800100" lvl="1" indent="-342900">
              <a:buFont typeface="Arial" pitchFamily="34" charset="0"/>
              <a:buChar char="•"/>
            </a:pPr>
            <a:endParaRPr lang="en-US" sz="2000" dirty="0" smtClean="0">
              <a:latin typeface="+mj-lt"/>
              <a:cs typeface="Arial" pitchFamily="34" charset="0"/>
            </a:endParaRPr>
          </a:p>
          <a:p>
            <a:pPr marL="800100" lvl="1" indent="-342900">
              <a:buFont typeface="Arial" pitchFamily="34" charset="0"/>
              <a:buChar char="•"/>
            </a:pPr>
            <a:endParaRPr lang="en-US" sz="2000" dirty="0">
              <a:latin typeface="+mj-lt"/>
              <a:cs typeface="Arial" pitchFamily="34" charset="0"/>
            </a:endParaRPr>
          </a:p>
          <a:p>
            <a:pPr marL="800100" lvl="1" indent="-342900">
              <a:buFont typeface="Arial" pitchFamily="34" charset="0"/>
              <a:buChar char="•"/>
            </a:pPr>
            <a:endParaRPr lang="en-US" sz="2000" dirty="0" smtClean="0">
              <a:latin typeface="+mj-lt"/>
              <a:cs typeface="Arial" pitchFamily="34" charset="0"/>
            </a:endParaRPr>
          </a:p>
          <a:p>
            <a:pPr marL="800100" lvl="1" indent="-342900">
              <a:buFont typeface="Arial" pitchFamily="34" charset="0"/>
              <a:buChar char="•"/>
            </a:pPr>
            <a:endParaRPr lang="en-US" sz="2000" dirty="0" smtClean="0">
              <a:latin typeface="+mn-lt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0280" y="727175"/>
            <a:ext cx="3881440" cy="4465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403058" y="1752600"/>
            <a:ext cx="8724900" cy="4856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 smtClean="0">
                <a:latin typeface="Calibri"/>
                <a:ea typeface="Calibri"/>
                <a:cs typeface="Times New Roman"/>
              </a:rPr>
              <a:t>Introduction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 smtClean="0">
                <a:effectLst/>
                <a:latin typeface="Calibri"/>
                <a:ea typeface="Calibri"/>
                <a:cs typeface="Times New Roman"/>
              </a:rPr>
              <a:t>Existing Structural System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 smtClean="0">
                <a:solidFill>
                  <a:srgbClr val="FFFFFF"/>
                </a:solidFill>
                <a:latin typeface="Calibri"/>
                <a:ea typeface="Calibri"/>
                <a:cs typeface="Times New Roman"/>
              </a:rPr>
              <a:t>Thesis Proposal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 smtClean="0">
                <a:effectLst/>
                <a:latin typeface="Calibri"/>
                <a:ea typeface="Calibri"/>
                <a:cs typeface="Times New Roman"/>
              </a:rPr>
              <a:t>Structural Depth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latin typeface="Calibri"/>
                <a:ea typeface="Calibri"/>
                <a:cs typeface="Times New Roman"/>
              </a:rPr>
              <a:t>	</a:t>
            </a:r>
            <a:r>
              <a:rPr lang="en-US" sz="2000" dirty="0" smtClean="0">
                <a:latin typeface="Calibri"/>
                <a:ea typeface="Calibri"/>
                <a:cs typeface="Times New Roman"/>
              </a:rPr>
              <a:t>Slab Design</a:t>
            </a:r>
            <a:endParaRPr lang="en-US" sz="2000" dirty="0" smtClean="0">
              <a:latin typeface="Calibri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Calibri"/>
                <a:ea typeface="Calibri"/>
                <a:cs typeface="Times New Roman"/>
              </a:rPr>
              <a:t>	</a:t>
            </a:r>
            <a:r>
              <a:rPr lang="en-US" sz="2000" dirty="0" smtClean="0">
                <a:effectLst/>
                <a:latin typeface="Calibri"/>
                <a:ea typeface="Calibri"/>
                <a:cs typeface="Times New Roman"/>
              </a:rPr>
              <a:t>Shear Wall Design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 smtClean="0">
                <a:latin typeface="Calibri"/>
                <a:ea typeface="Calibri"/>
                <a:cs typeface="Times New Roman"/>
              </a:rPr>
              <a:t>	Column Design</a:t>
            </a:r>
            <a:endParaRPr lang="en-US" sz="2000" dirty="0" smtClean="0">
              <a:effectLst/>
              <a:latin typeface="Calibri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Construction Management Breadth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 smtClean="0">
                <a:solidFill>
                  <a:srgbClr val="FFFFFF"/>
                </a:solidFill>
                <a:latin typeface="Calibri"/>
                <a:ea typeface="Calibri"/>
                <a:cs typeface="Times New Roman"/>
              </a:rPr>
              <a:t>Conclusion</a:t>
            </a:r>
            <a:endParaRPr lang="en-US" sz="2000" dirty="0">
              <a:solidFill>
                <a:srgbClr val="FFFFFF"/>
              </a:solidFill>
              <a:latin typeface="Calibri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2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6692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9563099" y="20002"/>
            <a:ext cx="8305800" cy="758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000" dirty="0" smtClean="0">
                <a:solidFill>
                  <a:srgbClr val="FFFFFF"/>
                </a:solidFill>
                <a:effectLst/>
                <a:latin typeface="+mj-lt"/>
                <a:ea typeface="Calibri"/>
                <a:cs typeface="Times New Roman"/>
              </a:rPr>
              <a:t>Construction Management Breadth</a:t>
            </a:r>
            <a:endParaRPr lang="en-US" sz="4000" dirty="0">
              <a:effectLst/>
              <a:latin typeface="+mj-lt"/>
              <a:ea typeface="Calibri"/>
              <a:cs typeface="Times New Roman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9050000" y="1713637"/>
            <a:ext cx="838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	</a:t>
            </a:r>
            <a:endParaRPr lang="en-US" sz="2000" b="1" dirty="0" smtClean="0"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endParaRPr lang="en-US" sz="20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r>
              <a:rPr lang="en-US" sz="20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	</a:t>
            </a:r>
            <a:endParaRPr lang="en-US" sz="2000" b="1" dirty="0">
              <a:solidFill>
                <a:schemeClr val="bg1"/>
              </a:solidFill>
              <a:latin typeface="+mn-lt"/>
              <a:cs typeface="Arial" pitchFamily="34" charset="0"/>
            </a:endParaRPr>
          </a:p>
          <a:p>
            <a:endParaRPr lang="en-US" sz="2000" b="1" dirty="0" smtClean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228600" y="126184"/>
            <a:ext cx="7620000" cy="58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dirty="0" smtClean="0">
                <a:solidFill>
                  <a:srgbClr val="FFFFFF"/>
                </a:solidFill>
                <a:latin typeface="+mj-lt"/>
                <a:ea typeface="Calibri"/>
                <a:cs typeface="Times New Roman"/>
              </a:rPr>
              <a:t>Children’s Hospital – Hershey Medical Center</a:t>
            </a:r>
            <a:endParaRPr lang="en-US" sz="2800" dirty="0">
              <a:effectLst/>
              <a:latin typeface="+mj-lt"/>
              <a:ea typeface="Calibri"/>
              <a:cs typeface="Times New Roman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982200" y="936992"/>
            <a:ext cx="8153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+mj-lt"/>
                <a:cs typeface="Arial" pitchFamily="34" charset="0"/>
              </a:rPr>
              <a:t>Schedule Impact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b="1" dirty="0" smtClean="0">
                <a:latin typeface="+mj-lt"/>
                <a:cs typeface="Arial" pitchFamily="34" charset="0"/>
              </a:rPr>
              <a:t>Assumptions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000" dirty="0" smtClean="0">
                <a:latin typeface="+mj-lt"/>
                <a:cs typeface="Arial" pitchFamily="34" charset="0"/>
              </a:rPr>
              <a:t>Multiple crews per task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000" dirty="0" smtClean="0">
                <a:latin typeface="+mj-lt"/>
                <a:cs typeface="Arial" pitchFamily="34" charset="0"/>
              </a:rPr>
              <a:t>For an ideal construction process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000" dirty="0" smtClean="0">
                <a:latin typeface="+mj-lt"/>
                <a:cs typeface="Arial" pitchFamily="34" charset="0"/>
              </a:rPr>
              <a:t>Based on RS Means output</a:t>
            </a:r>
          </a:p>
          <a:p>
            <a:pPr marL="1257300" lvl="2" indent="-342900">
              <a:buFont typeface="Arial" pitchFamily="34" charset="0"/>
              <a:buChar char="•"/>
            </a:pPr>
            <a:endParaRPr lang="en-US" sz="2000" dirty="0">
              <a:latin typeface="+mj-lt"/>
              <a:cs typeface="Arial" pitchFamily="34" charset="0"/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b="1" dirty="0" smtClean="0">
                <a:latin typeface="+mj-lt"/>
                <a:cs typeface="Arial" pitchFamily="34" charset="0"/>
              </a:rPr>
              <a:t>Existing Schedule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000" dirty="0" smtClean="0">
                <a:latin typeface="+mj-lt"/>
                <a:cs typeface="Arial" pitchFamily="34" charset="0"/>
              </a:rPr>
              <a:t>Projected 155 days</a:t>
            </a:r>
          </a:p>
          <a:p>
            <a:pPr marL="1257300" lvl="2" indent="-342900">
              <a:buFont typeface="Arial" pitchFamily="34" charset="0"/>
              <a:buChar char="•"/>
            </a:pPr>
            <a:endParaRPr lang="en-US" sz="2000" dirty="0">
              <a:latin typeface="+mj-lt"/>
              <a:cs typeface="Arial" pitchFamily="34" charset="0"/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b="1" dirty="0" smtClean="0">
                <a:latin typeface="+mj-lt"/>
                <a:cs typeface="Arial" pitchFamily="34" charset="0"/>
              </a:rPr>
              <a:t>Proposed Schedule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000" dirty="0" smtClean="0">
                <a:latin typeface="+mj-lt"/>
                <a:cs typeface="Arial" pitchFamily="34" charset="0"/>
              </a:rPr>
              <a:t>Completed 7-story design in 289 days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000" dirty="0" smtClean="0">
                <a:latin typeface="+mj-lt"/>
                <a:cs typeface="Arial" pitchFamily="34" charset="0"/>
              </a:rPr>
              <a:t>Equivalent 5 story design in 212 days</a:t>
            </a:r>
            <a:endParaRPr lang="en-US" sz="2000" dirty="0">
              <a:latin typeface="+mj-lt"/>
              <a:cs typeface="Arial" pitchFamily="34" charset="0"/>
            </a:endParaRPr>
          </a:p>
        </p:txBody>
      </p:sp>
      <p:pic>
        <p:nvPicPr>
          <p:cNvPr id="20" name="Picture 1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8200" y="342901"/>
            <a:ext cx="3333433" cy="3112598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09348" y="333521"/>
            <a:ext cx="4523711" cy="312197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9004093" y="3515933"/>
            <a:ext cx="45289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latin typeface="+mj-lt"/>
                <a:cs typeface="Arial" pitchFamily="34" charset="0"/>
              </a:rPr>
              <a:t>Existing Schedule</a:t>
            </a:r>
            <a:endParaRPr lang="en-US" sz="2000" dirty="0">
              <a:latin typeface="+mj-lt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698200" y="3515933"/>
            <a:ext cx="33334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latin typeface="+mj-lt"/>
                <a:cs typeface="Arial" pitchFamily="34" charset="0"/>
              </a:rPr>
              <a:t>Proposed Schedule</a:t>
            </a:r>
            <a:endParaRPr lang="en-US" sz="2000" dirty="0">
              <a:latin typeface="+mj-lt"/>
              <a:cs typeface="Arial" pitchFamily="34" charset="0"/>
            </a:endParaRP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403058" y="1752600"/>
            <a:ext cx="8724900" cy="4856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 smtClean="0">
                <a:latin typeface="Calibri"/>
                <a:ea typeface="Calibri"/>
                <a:cs typeface="Times New Roman"/>
              </a:rPr>
              <a:t>Introduction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 smtClean="0">
                <a:effectLst/>
                <a:latin typeface="Calibri"/>
                <a:ea typeface="Calibri"/>
                <a:cs typeface="Times New Roman"/>
              </a:rPr>
              <a:t>Existing Structural System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 smtClean="0">
                <a:solidFill>
                  <a:srgbClr val="FFFFFF"/>
                </a:solidFill>
                <a:latin typeface="Calibri"/>
                <a:ea typeface="Calibri"/>
                <a:cs typeface="Times New Roman"/>
              </a:rPr>
              <a:t>Thesis Proposal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 smtClean="0">
                <a:effectLst/>
                <a:latin typeface="Calibri"/>
                <a:ea typeface="Calibri"/>
                <a:cs typeface="Times New Roman"/>
              </a:rPr>
              <a:t>Structural Depth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latin typeface="Calibri"/>
                <a:ea typeface="Calibri"/>
                <a:cs typeface="Times New Roman"/>
              </a:rPr>
              <a:t>	</a:t>
            </a:r>
            <a:r>
              <a:rPr lang="en-US" sz="2000" dirty="0" smtClean="0">
                <a:latin typeface="Calibri"/>
                <a:ea typeface="Calibri"/>
                <a:cs typeface="Times New Roman"/>
              </a:rPr>
              <a:t>Slab Design</a:t>
            </a:r>
            <a:endParaRPr lang="en-US" sz="2000" dirty="0" smtClean="0">
              <a:latin typeface="Calibri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Calibri"/>
                <a:ea typeface="Calibri"/>
                <a:cs typeface="Times New Roman"/>
              </a:rPr>
              <a:t>	</a:t>
            </a:r>
            <a:r>
              <a:rPr lang="en-US" sz="2000" dirty="0" smtClean="0">
                <a:effectLst/>
                <a:latin typeface="Calibri"/>
                <a:ea typeface="Calibri"/>
                <a:cs typeface="Times New Roman"/>
              </a:rPr>
              <a:t>Shear Wall Design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 smtClean="0">
                <a:latin typeface="Calibri"/>
                <a:ea typeface="Calibri"/>
                <a:cs typeface="Times New Roman"/>
              </a:rPr>
              <a:t>	Column Design</a:t>
            </a:r>
            <a:endParaRPr lang="en-US" sz="2000" dirty="0" smtClean="0">
              <a:effectLst/>
              <a:latin typeface="Calibri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Construction Management Breadth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 smtClean="0">
                <a:solidFill>
                  <a:srgbClr val="FFFFFF"/>
                </a:solidFill>
                <a:latin typeface="Calibri"/>
                <a:ea typeface="Calibri"/>
                <a:cs typeface="Times New Roman"/>
              </a:rPr>
              <a:t>Conclusion</a:t>
            </a:r>
            <a:endParaRPr lang="en-US" sz="2000" dirty="0">
              <a:solidFill>
                <a:srgbClr val="FFFFFF"/>
              </a:solidFill>
              <a:latin typeface="Calibri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2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8353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9563099" y="20002"/>
            <a:ext cx="8305800" cy="758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000" dirty="0" smtClean="0">
                <a:solidFill>
                  <a:srgbClr val="FFFFFF"/>
                </a:solidFill>
                <a:effectLst/>
                <a:latin typeface="+mj-lt"/>
                <a:ea typeface="Calibri"/>
                <a:cs typeface="Times New Roman"/>
              </a:rPr>
              <a:t>Conclusion</a:t>
            </a:r>
            <a:endParaRPr lang="en-US" sz="4000" dirty="0">
              <a:effectLst/>
              <a:latin typeface="+mj-lt"/>
              <a:ea typeface="Calibri"/>
              <a:cs typeface="Times New Roman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9050000" y="1713637"/>
            <a:ext cx="838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	</a:t>
            </a:r>
            <a:endParaRPr lang="en-US" sz="2000" b="1" dirty="0" smtClean="0"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endParaRPr lang="en-US" sz="20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r>
              <a:rPr lang="en-US" sz="20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	</a:t>
            </a:r>
            <a:endParaRPr lang="en-US" sz="2000" b="1" dirty="0">
              <a:solidFill>
                <a:schemeClr val="bg1"/>
              </a:solidFill>
              <a:latin typeface="+mn-lt"/>
              <a:cs typeface="Arial" pitchFamily="34" charset="0"/>
            </a:endParaRPr>
          </a:p>
          <a:p>
            <a:endParaRPr lang="en-US" sz="2000" b="1" dirty="0" smtClean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228600" y="126184"/>
            <a:ext cx="7620000" cy="58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dirty="0" smtClean="0">
                <a:solidFill>
                  <a:srgbClr val="FFFFFF"/>
                </a:solidFill>
                <a:latin typeface="+mj-lt"/>
                <a:ea typeface="Calibri"/>
                <a:cs typeface="Times New Roman"/>
              </a:rPr>
              <a:t>Children’s Hospital – Hershey Medical Center</a:t>
            </a:r>
            <a:endParaRPr lang="en-US" sz="2800" dirty="0">
              <a:effectLst/>
              <a:latin typeface="+mj-lt"/>
              <a:ea typeface="Calibri"/>
              <a:cs typeface="Times New Roman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982200" y="936992"/>
            <a:ext cx="81534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+mj-lt"/>
                <a:cs typeface="Arial" pitchFamily="34" charset="0"/>
              </a:rPr>
              <a:t>Goals: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>
                <a:latin typeface="+mj-lt"/>
                <a:cs typeface="Arial" pitchFamily="34" charset="0"/>
              </a:rPr>
              <a:t>Structural layout impact minimized</a:t>
            </a:r>
          </a:p>
          <a:p>
            <a:pPr marL="800100" lvl="1" indent="-342900">
              <a:buFont typeface="Arial" pitchFamily="34" charset="0"/>
              <a:buChar char="•"/>
            </a:pPr>
            <a:endParaRPr lang="en-US" sz="2000" b="1" dirty="0">
              <a:latin typeface="+mj-lt"/>
              <a:cs typeface="Arial" pitchFamily="34" charset="0"/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>
                <a:latin typeface="+mj-lt"/>
                <a:cs typeface="Arial" pitchFamily="34" charset="0"/>
              </a:rPr>
              <a:t>Floor depth was minimized</a:t>
            </a:r>
          </a:p>
          <a:p>
            <a:pPr marL="800100" lvl="1" indent="-342900">
              <a:buFont typeface="Arial" pitchFamily="34" charset="0"/>
              <a:buChar char="•"/>
            </a:pPr>
            <a:endParaRPr lang="en-US" sz="2000" b="1" dirty="0">
              <a:latin typeface="+mj-lt"/>
              <a:cs typeface="Arial" pitchFamily="34" charset="0"/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>
                <a:latin typeface="+mj-lt"/>
                <a:cs typeface="Arial" pitchFamily="34" charset="0"/>
              </a:rPr>
              <a:t>Longer construction time frame</a:t>
            </a:r>
          </a:p>
          <a:p>
            <a:pPr marL="800100" lvl="1" indent="-342900">
              <a:buFont typeface="Arial" pitchFamily="34" charset="0"/>
              <a:buChar char="•"/>
            </a:pPr>
            <a:endParaRPr lang="en-US" sz="2000" dirty="0">
              <a:latin typeface="+mj-lt"/>
              <a:cs typeface="Arial" pitchFamily="34" charset="0"/>
            </a:endParaRPr>
          </a:p>
          <a:p>
            <a:r>
              <a:rPr lang="en-US" sz="2000" b="1" dirty="0" smtClean="0">
                <a:latin typeface="+mj-lt"/>
                <a:cs typeface="Arial" pitchFamily="34" charset="0"/>
              </a:rPr>
              <a:t>Recommendation: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>
                <a:latin typeface="+mj-lt"/>
                <a:cs typeface="Arial" pitchFamily="34" charset="0"/>
              </a:rPr>
              <a:t>Concrete redesign can not be recommended</a:t>
            </a:r>
          </a:p>
          <a:p>
            <a:pPr marL="800100" lvl="1" indent="-342900">
              <a:buFont typeface="Arial" pitchFamily="34" charset="0"/>
              <a:buChar char="•"/>
            </a:pPr>
            <a:endParaRPr lang="en-US" sz="2000" b="1" dirty="0">
              <a:latin typeface="+mj-lt"/>
              <a:cs typeface="Arial" pitchFamily="34" charset="0"/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>
                <a:latin typeface="+mj-lt"/>
                <a:cs typeface="Arial" pitchFamily="34" charset="0"/>
              </a:rPr>
              <a:t>Foundation would need to be </a:t>
            </a:r>
            <a:r>
              <a:rPr lang="en-US" sz="2000" dirty="0" smtClean="0">
                <a:latin typeface="+mj-lt"/>
                <a:cs typeface="Arial" pitchFamily="34" charset="0"/>
              </a:rPr>
              <a:t>checked and resized</a:t>
            </a:r>
            <a:endParaRPr lang="en-US" sz="2000" dirty="0" smtClean="0">
              <a:latin typeface="+mj-lt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2900" y="428236"/>
            <a:ext cx="6934200" cy="3648747"/>
          </a:xfrm>
          <a:prstGeom prst="rect">
            <a:avLst/>
          </a:prstGeom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403058" y="1752600"/>
            <a:ext cx="8724900" cy="4856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 smtClean="0">
                <a:latin typeface="Calibri"/>
                <a:ea typeface="Calibri"/>
                <a:cs typeface="Times New Roman"/>
              </a:rPr>
              <a:t>Introduction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 smtClean="0">
                <a:effectLst/>
                <a:latin typeface="Calibri"/>
                <a:ea typeface="Calibri"/>
                <a:cs typeface="Times New Roman"/>
              </a:rPr>
              <a:t>Existing Structural System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 smtClean="0">
                <a:solidFill>
                  <a:srgbClr val="FFFFFF"/>
                </a:solidFill>
                <a:latin typeface="Calibri"/>
                <a:ea typeface="Calibri"/>
                <a:cs typeface="Times New Roman"/>
              </a:rPr>
              <a:t>Thesis Proposal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 smtClean="0">
                <a:effectLst/>
                <a:latin typeface="Calibri"/>
                <a:ea typeface="Calibri"/>
                <a:cs typeface="Times New Roman"/>
              </a:rPr>
              <a:t>Structural Depth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latin typeface="Calibri"/>
                <a:ea typeface="Calibri"/>
                <a:cs typeface="Times New Roman"/>
              </a:rPr>
              <a:t>	</a:t>
            </a:r>
            <a:r>
              <a:rPr lang="en-US" sz="2000" dirty="0" smtClean="0">
                <a:latin typeface="Calibri"/>
                <a:ea typeface="Calibri"/>
                <a:cs typeface="Times New Roman"/>
              </a:rPr>
              <a:t>Slab Design</a:t>
            </a:r>
            <a:endParaRPr lang="en-US" sz="2000" dirty="0" smtClean="0">
              <a:latin typeface="Calibri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Calibri"/>
                <a:ea typeface="Calibri"/>
                <a:cs typeface="Times New Roman"/>
              </a:rPr>
              <a:t>	</a:t>
            </a:r>
            <a:r>
              <a:rPr lang="en-US" sz="2000" dirty="0" smtClean="0">
                <a:effectLst/>
                <a:latin typeface="Calibri"/>
                <a:ea typeface="Calibri"/>
                <a:cs typeface="Times New Roman"/>
              </a:rPr>
              <a:t>Shear Wall Design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 smtClean="0">
                <a:latin typeface="Calibri"/>
                <a:ea typeface="Calibri"/>
                <a:cs typeface="Times New Roman"/>
              </a:rPr>
              <a:t>	Column Design</a:t>
            </a:r>
            <a:endParaRPr lang="en-US" sz="2000" dirty="0" smtClean="0">
              <a:effectLst/>
              <a:latin typeface="Calibri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 smtClean="0">
                <a:latin typeface="Calibri"/>
                <a:ea typeface="Calibri"/>
                <a:cs typeface="Times New Roman"/>
              </a:rPr>
              <a:t>Construction Management Breadth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Conclusion</a:t>
            </a:r>
            <a:endParaRPr lang="en-US" sz="2000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2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026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8878550" y="1713637"/>
            <a:ext cx="8724900" cy="285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 smtClean="0">
                <a:latin typeface="Calibri"/>
                <a:ea typeface="Calibri"/>
                <a:cs typeface="Times New Roman"/>
              </a:rPr>
              <a:t>Acknowledgements:</a:t>
            </a:r>
          </a:p>
          <a:p>
            <a:pPr marL="800100" lvl="1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Calibri"/>
                <a:ea typeface="Calibri"/>
                <a:cs typeface="Times New Roman"/>
              </a:rPr>
              <a:t>Earl Roberts (Owner Representative)</a:t>
            </a:r>
          </a:p>
          <a:p>
            <a:pPr marL="800100" lvl="1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Calibri"/>
                <a:ea typeface="Calibri"/>
                <a:cs typeface="Times New Roman"/>
              </a:rPr>
              <a:t>PSU Architectural Engineering Faculty</a:t>
            </a:r>
          </a:p>
          <a:p>
            <a:pPr marL="800100" lvl="1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Calibri"/>
                <a:ea typeface="Calibri"/>
                <a:cs typeface="Times New Roman"/>
              </a:rPr>
              <a:t>Payette Associates Inc.</a:t>
            </a:r>
          </a:p>
          <a:p>
            <a:pPr marL="800100" lvl="1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Calibri"/>
                <a:ea typeface="Calibri"/>
                <a:cs typeface="Times New Roman"/>
              </a:rPr>
              <a:t>L.F. Driscoll Company, LLC</a:t>
            </a:r>
          </a:p>
          <a:p>
            <a:pPr marL="800100" lvl="1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Calibri"/>
                <a:ea typeface="Calibri"/>
                <a:cs typeface="Times New Roman"/>
              </a:rPr>
              <a:t>Gannett Fleming Inc.</a:t>
            </a: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9563099" y="20002"/>
            <a:ext cx="8305800" cy="758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000" dirty="0" smtClean="0">
                <a:solidFill>
                  <a:srgbClr val="FFFFFF"/>
                </a:solidFill>
                <a:effectLst/>
                <a:latin typeface="+mj-lt"/>
                <a:ea typeface="Calibri"/>
                <a:cs typeface="Times New Roman"/>
              </a:rPr>
              <a:t>Questions / Comments</a:t>
            </a:r>
            <a:endParaRPr lang="en-US" sz="4000" dirty="0">
              <a:effectLst/>
              <a:latin typeface="+mj-lt"/>
              <a:ea typeface="Calibri"/>
              <a:cs typeface="Times New Roman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9050000" y="1713637"/>
            <a:ext cx="838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	</a:t>
            </a:r>
            <a:endParaRPr lang="en-US" sz="2000" b="1" dirty="0" smtClean="0"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endParaRPr lang="en-US" sz="20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r>
              <a:rPr lang="en-US" sz="20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	</a:t>
            </a:r>
            <a:endParaRPr lang="en-US" sz="2000" b="1" dirty="0">
              <a:solidFill>
                <a:schemeClr val="bg1"/>
              </a:solidFill>
              <a:latin typeface="+mn-lt"/>
              <a:cs typeface="Arial" pitchFamily="34" charset="0"/>
            </a:endParaRPr>
          </a:p>
          <a:p>
            <a:endParaRPr lang="en-US" sz="2000" b="1" dirty="0" smtClean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228600" y="126184"/>
            <a:ext cx="7620000" cy="58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dirty="0" smtClean="0">
                <a:solidFill>
                  <a:srgbClr val="FFFFFF"/>
                </a:solidFill>
                <a:latin typeface="+mj-lt"/>
                <a:ea typeface="Calibri"/>
                <a:cs typeface="Times New Roman"/>
              </a:rPr>
              <a:t>Children’s Hospital – Hershey Medical Center</a:t>
            </a:r>
            <a:endParaRPr lang="en-US" sz="2800" dirty="0">
              <a:effectLst/>
              <a:latin typeface="+mj-lt"/>
              <a:ea typeface="Calibri"/>
              <a:cs typeface="Times New Roma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9101" y="941253"/>
            <a:ext cx="8693797" cy="4401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9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403058" y="1752600"/>
            <a:ext cx="8724900" cy="4856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Introduction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 smtClean="0">
                <a:solidFill>
                  <a:srgbClr val="FFFFFF"/>
                </a:solidFill>
                <a:effectLst/>
                <a:latin typeface="Calibri"/>
                <a:ea typeface="Calibri"/>
                <a:cs typeface="Times New Roman"/>
              </a:rPr>
              <a:t>Existing Structural System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 smtClean="0">
                <a:solidFill>
                  <a:srgbClr val="FFFFFF"/>
                </a:solidFill>
                <a:latin typeface="Calibri"/>
                <a:ea typeface="Calibri"/>
                <a:cs typeface="Times New Roman"/>
              </a:rPr>
              <a:t>Thesis Proposal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 smtClean="0">
                <a:solidFill>
                  <a:srgbClr val="FFFFFF"/>
                </a:solidFill>
                <a:effectLst/>
                <a:latin typeface="Calibri"/>
                <a:ea typeface="Calibri"/>
                <a:cs typeface="Times New Roman"/>
              </a:rPr>
              <a:t>Structural Depth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solidFill>
                  <a:srgbClr val="FFFFFF"/>
                </a:solidFill>
                <a:latin typeface="Calibri"/>
                <a:ea typeface="Calibri"/>
                <a:cs typeface="Times New Roman"/>
              </a:rPr>
              <a:t>	</a:t>
            </a:r>
            <a:r>
              <a:rPr lang="en-US" sz="2000" dirty="0" smtClean="0">
                <a:solidFill>
                  <a:srgbClr val="FFFFFF"/>
                </a:solidFill>
                <a:latin typeface="Calibri"/>
                <a:ea typeface="Calibri"/>
                <a:cs typeface="Times New Roman"/>
              </a:rPr>
              <a:t>Slab Design</a:t>
            </a:r>
            <a:endParaRPr lang="en-US" sz="2000" dirty="0" smtClean="0">
              <a:solidFill>
                <a:srgbClr val="FFFFFF"/>
              </a:solidFill>
              <a:latin typeface="Calibri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Calibri"/>
                <a:ea typeface="Calibri"/>
                <a:cs typeface="Times New Roman"/>
              </a:rPr>
              <a:t>	</a:t>
            </a:r>
            <a:r>
              <a:rPr lang="en-US" sz="2000" dirty="0" smtClean="0">
                <a:effectLst/>
                <a:latin typeface="Calibri"/>
                <a:ea typeface="Calibri"/>
                <a:cs typeface="Times New Roman"/>
              </a:rPr>
              <a:t>Shear Wall Design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 smtClean="0">
                <a:latin typeface="Calibri"/>
                <a:ea typeface="Calibri"/>
                <a:cs typeface="Times New Roman"/>
              </a:rPr>
              <a:t>	Column Design</a:t>
            </a:r>
            <a:endParaRPr lang="en-US" sz="2000" dirty="0" smtClean="0">
              <a:effectLst/>
              <a:latin typeface="Calibri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 smtClean="0">
                <a:solidFill>
                  <a:srgbClr val="FFFFFF"/>
                </a:solidFill>
                <a:latin typeface="Calibri"/>
                <a:ea typeface="Calibri"/>
                <a:cs typeface="Times New Roman"/>
              </a:rPr>
              <a:t>Construction Management Breadth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 smtClean="0">
                <a:solidFill>
                  <a:srgbClr val="FFFFFF"/>
                </a:solidFill>
                <a:latin typeface="Calibri"/>
                <a:ea typeface="Calibri"/>
                <a:cs typeface="Times New Roman"/>
              </a:rPr>
              <a:t>Conclusion</a:t>
            </a:r>
            <a:endParaRPr lang="en-US" sz="2000" dirty="0">
              <a:solidFill>
                <a:srgbClr val="FFFFFF"/>
              </a:solidFill>
              <a:latin typeface="Calibri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2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9563099" y="20002"/>
            <a:ext cx="83058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000" dirty="0" smtClean="0">
                <a:solidFill>
                  <a:srgbClr val="FFFFFF"/>
                </a:solidFill>
                <a:effectLst/>
                <a:latin typeface="+mj-lt"/>
                <a:ea typeface="Calibri"/>
                <a:cs typeface="Times New Roman"/>
              </a:rPr>
              <a:t>Introduction</a:t>
            </a:r>
            <a:endParaRPr lang="en-US" sz="4000" dirty="0">
              <a:effectLst/>
              <a:latin typeface="+mj-lt"/>
              <a:ea typeface="Calibri"/>
              <a:cs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898715" y="5334000"/>
            <a:ext cx="221727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 smtClean="0">
                <a:latin typeface="+mn-lt"/>
                <a:cs typeface="Arial" pitchFamily="34" charset="0"/>
              </a:rPr>
              <a:t>(http//www.pennstatehershey.org)</a:t>
            </a:r>
            <a:endParaRPr lang="en-US" sz="1100" dirty="0">
              <a:latin typeface="+mn-lt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906000" y="1170087"/>
            <a:ext cx="8382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+mj-lt"/>
                <a:cs typeface="Arial" pitchFamily="34" charset="0"/>
              </a:rPr>
              <a:t>Location:</a:t>
            </a:r>
            <a:r>
              <a:rPr lang="en-US" sz="2000" dirty="0" smtClean="0">
                <a:latin typeface="+mj-lt"/>
                <a:cs typeface="Arial" pitchFamily="34" charset="0"/>
              </a:rPr>
              <a:t> Hershey, PA</a:t>
            </a:r>
          </a:p>
          <a:p>
            <a:endParaRPr lang="en-US" sz="2000" b="1" dirty="0">
              <a:latin typeface="+mj-lt"/>
              <a:cs typeface="Arial" pitchFamily="34" charset="0"/>
            </a:endParaRPr>
          </a:p>
          <a:p>
            <a:r>
              <a:rPr lang="en-US" sz="2000" b="1" dirty="0" smtClean="0">
                <a:latin typeface="+mn-lt"/>
                <a:cs typeface="Arial" pitchFamily="34" charset="0"/>
              </a:rPr>
              <a:t>Number of Stories:</a:t>
            </a:r>
            <a:r>
              <a:rPr lang="en-US" sz="2000" dirty="0" smtClean="0">
                <a:latin typeface="+mn-lt"/>
                <a:cs typeface="Arial" pitchFamily="34" charset="0"/>
              </a:rPr>
              <a:t> 5 Above Grade / 1 Below Grade</a:t>
            </a:r>
            <a:r>
              <a:rPr lang="en-US" sz="2000" b="1" dirty="0" smtClean="0">
                <a:latin typeface="+mn-lt"/>
                <a:cs typeface="Arial" pitchFamily="34" charset="0"/>
              </a:rPr>
              <a:t> </a:t>
            </a:r>
          </a:p>
          <a:p>
            <a:endParaRPr lang="en-US" sz="2000" b="1" dirty="0" smtClean="0">
              <a:latin typeface="+mn-lt"/>
              <a:cs typeface="Arial" pitchFamily="34" charset="0"/>
            </a:endParaRPr>
          </a:p>
          <a:p>
            <a:r>
              <a:rPr lang="en-US" sz="2000" b="1" dirty="0" smtClean="0">
                <a:latin typeface="+mn-lt"/>
                <a:cs typeface="Arial" pitchFamily="34" charset="0"/>
              </a:rPr>
              <a:t>Size:</a:t>
            </a:r>
            <a:r>
              <a:rPr lang="en-US" sz="2000" dirty="0" smtClean="0">
                <a:latin typeface="+mn-lt"/>
                <a:cs typeface="Arial" pitchFamily="34" charset="0"/>
              </a:rPr>
              <a:t> ~263,000 SF</a:t>
            </a:r>
          </a:p>
          <a:p>
            <a:endParaRPr lang="en-US" sz="2000" b="1" dirty="0">
              <a:latin typeface="+mn-lt"/>
              <a:cs typeface="Arial" pitchFamily="34" charset="0"/>
            </a:endParaRPr>
          </a:p>
          <a:p>
            <a:r>
              <a:rPr lang="en-US" sz="2000" b="1" dirty="0" smtClean="0">
                <a:latin typeface="+mn-lt"/>
                <a:cs typeface="Arial" pitchFamily="34" charset="0"/>
              </a:rPr>
              <a:t>Height: </a:t>
            </a:r>
            <a:r>
              <a:rPr lang="en-US" sz="2000" dirty="0" smtClean="0">
                <a:latin typeface="+mn-lt"/>
                <a:cs typeface="Arial" pitchFamily="34" charset="0"/>
              </a:rPr>
              <a:t>83.5 </a:t>
            </a:r>
            <a:r>
              <a:rPr lang="en-US" sz="2000" dirty="0" err="1" smtClean="0">
                <a:latin typeface="+mn-lt"/>
                <a:cs typeface="Arial" pitchFamily="34" charset="0"/>
              </a:rPr>
              <a:t>ft</a:t>
            </a:r>
            <a:r>
              <a:rPr lang="en-US" sz="2000" dirty="0" smtClean="0">
                <a:latin typeface="+mn-lt"/>
                <a:cs typeface="Arial" pitchFamily="34" charset="0"/>
              </a:rPr>
              <a:t> to top of the roof</a:t>
            </a:r>
            <a:endParaRPr lang="en-US" sz="2000" b="1" dirty="0" smtClean="0">
              <a:latin typeface="+mn-lt"/>
              <a:cs typeface="Arial" pitchFamily="34" charset="0"/>
            </a:endParaRPr>
          </a:p>
          <a:p>
            <a:endParaRPr lang="en-US" sz="2000" b="1" dirty="0" smtClean="0">
              <a:latin typeface="+mn-lt"/>
              <a:cs typeface="Arial" pitchFamily="34" charset="0"/>
            </a:endParaRPr>
          </a:p>
          <a:p>
            <a:r>
              <a:rPr lang="en-US" sz="2000" b="1" dirty="0" smtClean="0">
                <a:latin typeface="+mn-lt"/>
                <a:cs typeface="Arial" pitchFamily="34" charset="0"/>
              </a:rPr>
              <a:t>Structural Engineer:</a:t>
            </a:r>
            <a:r>
              <a:rPr lang="en-US" sz="2000" dirty="0" smtClean="0">
                <a:latin typeface="+mn-lt"/>
                <a:cs typeface="Arial" pitchFamily="34" charset="0"/>
              </a:rPr>
              <a:t> Gannett Fleming </a:t>
            </a:r>
            <a:endParaRPr lang="en-US" sz="2000" b="1" dirty="0" smtClean="0">
              <a:latin typeface="+mn-lt"/>
              <a:cs typeface="Arial" pitchFamily="34" charset="0"/>
            </a:endParaRPr>
          </a:p>
          <a:p>
            <a:endParaRPr lang="en-US" sz="2000" b="1" dirty="0">
              <a:latin typeface="+mn-lt"/>
              <a:cs typeface="Arial" pitchFamily="34" charset="0"/>
            </a:endParaRPr>
          </a:p>
          <a:p>
            <a:r>
              <a:rPr lang="en-US" sz="2000" b="1" dirty="0" smtClean="0">
                <a:latin typeface="+mn-lt"/>
                <a:cs typeface="Arial" pitchFamily="34" charset="0"/>
              </a:rPr>
              <a:t>Construction: </a:t>
            </a:r>
            <a:r>
              <a:rPr lang="en-US" sz="2000" dirty="0" smtClean="0">
                <a:latin typeface="+mn-lt"/>
                <a:cs typeface="Arial" pitchFamily="34" charset="0"/>
              </a:rPr>
              <a:t>3/17/2010 – 8/20/2012</a:t>
            </a:r>
          </a:p>
          <a:p>
            <a:endParaRPr lang="en-US" sz="2000" b="1" dirty="0">
              <a:latin typeface="+mn-lt"/>
              <a:cs typeface="Arial" pitchFamily="34" charset="0"/>
            </a:endParaRPr>
          </a:p>
          <a:p>
            <a:r>
              <a:rPr lang="en-US" sz="2000" b="1" dirty="0" smtClean="0">
                <a:latin typeface="+mn-lt"/>
                <a:cs typeface="Arial" pitchFamily="34" charset="0"/>
              </a:rPr>
              <a:t>Contracted Cost: </a:t>
            </a:r>
            <a:r>
              <a:rPr lang="en-US" sz="2000" dirty="0" smtClean="0">
                <a:latin typeface="+mn-lt"/>
                <a:cs typeface="Arial" pitchFamily="34" charset="0"/>
              </a:rPr>
              <a:t>$115,726,613</a:t>
            </a:r>
          </a:p>
          <a:p>
            <a:endParaRPr lang="en-US" sz="2000" b="1" dirty="0">
              <a:latin typeface="+mn-lt"/>
              <a:cs typeface="Arial" pitchFamily="34" charset="0"/>
            </a:endParaRPr>
          </a:p>
          <a:p>
            <a:r>
              <a:rPr lang="en-US" sz="2000" b="1" dirty="0" smtClean="0">
                <a:latin typeface="+mn-lt"/>
                <a:cs typeface="Arial" pitchFamily="34" charset="0"/>
              </a:rPr>
              <a:t>Delivery Method: </a:t>
            </a:r>
            <a:r>
              <a:rPr lang="en-US" sz="2000" dirty="0" smtClean="0">
                <a:latin typeface="+mn-lt"/>
                <a:cs typeface="Arial" pitchFamily="34" charset="0"/>
              </a:rPr>
              <a:t>Design-Bid-Build</a:t>
            </a:r>
            <a:endParaRPr lang="en-US" sz="2000" b="1" dirty="0">
              <a:latin typeface="+mn-lt"/>
              <a:cs typeface="Arial" pitchFamily="34" charset="0"/>
            </a:endParaRPr>
          </a:p>
          <a:p>
            <a:endParaRPr lang="en-US" sz="2400" b="1" dirty="0" smtClean="0">
              <a:latin typeface="+mn-lt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2973" y="1022090"/>
            <a:ext cx="6503017" cy="4304290"/>
          </a:xfrm>
          <a:prstGeom prst="rect">
            <a:avLst/>
          </a:prstGeom>
        </p:spPr>
      </p:pic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228600" y="126184"/>
            <a:ext cx="7620000" cy="58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dirty="0" smtClean="0">
                <a:solidFill>
                  <a:srgbClr val="FFFFFF"/>
                </a:solidFill>
                <a:latin typeface="+mj-lt"/>
                <a:ea typeface="Calibri"/>
                <a:cs typeface="Times New Roman"/>
              </a:rPr>
              <a:t>Children’s Hospital – Hershey Medical Center</a:t>
            </a:r>
            <a:endParaRPr lang="en-US" sz="2800" dirty="0">
              <a:effectLst/>
              <a:latin typeface="+mj-lt"/>
              <a:ea typeface="Calibri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2183" y="1941970"/>
            <a:ext cx="7639157" cy="3195886"/>
          </a:xfrm>
          <a:prstGeom prst="rect">
            <a:avLst/>
          </a:prstGeom>
        </p:spPr>
      </p:pic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9563099" y="20002"/>
            <a:ext cx="8305800" cy="758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000" dirty="0" smtClean="0">
                <a:solidFill>
                  <a:srgbClr val="FFFFFF"/>
                </a:solidFill>
                <a:effectLst/>
                <a:latin typeface="+mj-lt"/>
                <a:ea typeface="Calibri"/>
                <a:cs typeface="Times New Roman"/>
              </a:rPr>
              <a:t>Existing Structural System</a:t>
            </a:r>
            <a:endParaRPr lang="en-US" sz="4000" dirty="0">
              <a:effectLst/>
              <a:latin typeface="+mj-lt"/>
              <a:ea typeface="Calibri"/>
              <a:cs typeface="Times New Roman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8660979" y="838200"/>
            <a:ext cx="8382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+mj-lt"/>
                <a:cs typeface="Arial" pitchFamily="34" charset="0"/>
              </a:rPr>
              <a:t>Foundation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>
                <a:latin typeface="+mj-lt"/>
                <a:cs typeface="Arial" pitchFamily="34" charset="0"/>
              </a:rPr>
              <a:t>600 </a:t>
            </a:r>
            <a:r>
              <a:rPr lang="en-US" sz="2000" dirty="0" err="1" smtClean="0">
                <a:latin typeface="+mj-lt"/>
                <a:cs typeface="Arial" pitchFamily="34" charset="0"/>
              </a:rPr>
              <a:t>micropiles</a:t>
            </a:r>
            <a:endParaRPr lang="en-US" sz="2000" dirty="0" smtClean="0">
              <a:latin typeface="+mj-lt"/>
              <a:cs typeface="Arial" pitchFamily="34" charset="0"/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>
                <a:latin typeface="+mj-lt"/>
                <a:cs typeface="Arial" pitchFamily="34" charset="0"/>
              </a:rPr>
              <a:t>3’ x 3’ to 10’ x15’ pile caps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>
                <a:latin typeface="+mj-lt"/>
                <a:cs typeface="Arial" pitchFamily="34" charset="0"/>
              </a:rPr>
              <a:t>Strut beams span between pile </a:t>
            </a:r>
            <a:r>
              <a:rPr lang="en-US" sz="2000" dirty="0" smtClean="0">
                <a:latin typeface="+mj-lt"/>
                <a:cs typeface="Arial" pitchFamily="34" charset="0"/>
              </a:rPr>
              <a:t>caps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err="1">
                <a:latin typeface="+mj-lt"/>
                <a:cs typeface="Arial" pitchFamily="34" charset="0"/>
              </a:rPr>
              <a:t>f’c</a:t>
            </a:r>
            <a:r>
              <a:rPr lang="en-US" sz="2000" dirty="0">
                <a:latin typeface="+mj-lt"/>
                <a:cs typeface="Arial" pitchFamily="34" charset="0"/>
              </a:rPr>
              <a:t> = 4000 psi for all concrete </a:t>
            </a:r>
            <a:r>
              <a:rPr lang="en-US" sz="2000" dirty="0" smtClean="0">
                <a:latin typeface="+mj-lt"/>
                <a:cs typeface="Arial" pitchFamily="34" charset="0"/>
              </a:rPr>
              <a:t>elements</a:t>
            </a:r>
            <a:endParaRPr lang="en-US" sz="2000" dirty="0" smtClean="0">
              <a:latin typeface="+mj-lt"/>
              <a:cs typeface="Arial" pitchFamily="34" charset="0"/>
            </a:endParaRPr>
          </a:p>
          <a:p>
            <a:pPr lvl="2"/>
            <a:endParaRPr lang="en-US" sz="2000" dirty="0">
              <a:latin typeface="+mj-lt"/>
              <a:cs typeface="Arial" pitchFamily="34" charset="0"/>
            </a:endParaRPr>
          </a:p>
          <a:p>
            <a:pPr lvl="1"/>
            <a:endParaRPr lang="en-US" sz="2000" b="1" dirty="0" smtClean="0">
              <a:latin typeface="+mj-lt"/>
              <a:cs typeface="Arial" pitchFamily="34" charset="0"/>
            </a:endParaRPr>
          </a:p>
          <a:p>
            <a:r>
              <a:rPr lang="en-US" sz="2000" b="1" dirty="0" smtClean="0">
                <a:latin typeface="+mj-lt"/>
                <a:cs typeface="Arial" pitchFamily="34" charset="0"/>
              </a:rPr>
              <a:t>	</a:t>
            </a:r>
          </a:p>
          <a:p>
            <a:r>
              <a:rPr lang="en-US" sz="2000" b="1" dirty="0">
                <a:latin typeface="+mj-lt"/>
                <a:cs typeface="Arial" pitchFamily="34" charset="0"/>
              </a:rPr>
              <a:t>	</a:t>
            </a:r>
            <a:endParaRPr lang="en-US" sz="2000" b="1" dirty="0" smtClean="0">
              <a:latin typeface="+mj-lt"/>
              <a:cs typeface="Arial" pitchFamily="34" charset="0"/>
            </a:endParaRPr>
          </a:p>
          <a:p>
            <a:endParaRPr lang="en-US" sz="2000" b="1" dirty="0">
              <a:latin typeface="+mj-lt"/>
              <a:cs typeface="Arial" pitchFamily="34" charset="0"/>
            </a:endParaRPr>
          </a:p>
          <a:p>
            <a:r>
              <a:rPr lang="en-US" sz="2000" b="1" dirty="0" smtClean="0">
                <a:latin typeface="+mj-lt"/>
                <a:cs typeface="Arial" pitchFamily="34" charset="0"/>
              </a:rPr>
              <a:t>	</a:t>
            </a:r>
            <a:endParaRPr lang="en-US" sz="2000" b="1" dirty="0">
              <a:latin typeface="+mn-lt"/>
              <a:cs typeface="Arial" pitchFamily="34" charset="0"/>
            </a:endParaRPr>
          </a:p>
          <a:p>
            <a:endParaRPr lang="en-US" sz="2000" b="1" dirty="0" smtClean="0">
              <a:latin typeface="+mn-lt"/>
              <a:cs typeface="Arial" pitchFamily="34" charset="0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228600" y="126184"/>
            <a:ext cx="7620000" cy="58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dirty="0" smtClean="0">
                <a:solidFill>
                  <a:srgbClr val="FFFFFF"/>
                </a:solidFill>
                <a:latin typeface="+mj-lt"/>
                <a:ea typeface="Calibri"/>
                <a:cs typeface="Times New Roman"/>
              </a:rPr>
              <a:t>Children’s Hospital – Hershey Medical Center</a:t>
            </a:r>
            <a:endParaRPr lang="en-US" sz="2800" dirty="0">
              <a:effectLst/>
              <a:latin typeface="+mj-lt"/>
              <a:ea typeface="Calibri"/>
              <a:cs typeface="Times New Roman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2090860" y="3463713"/>
            <a:ext cx="152400" cy="15240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512300" y="1080335"/>
            <a:ext cx="1803050" cy="1723270"/>
          </a:xfrm>
          <a:prstGeom prst="rect">
            <a:avLst/>
          </a:prstGeom>
          <a:ln w="19050">
            <a:solidFill>
              <a:schemeClr val="bg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25" name="Straight Connector 24"/>
          <p:cNvCxnSpPr/>
          <p:nvPr/>
        </p:nvCxnSpPr>
        <p:spPr>
          <a:xfrm flipH="1" flipV="1">
            <a:off x="11315351" y="1080337"/>
            <a:ext cx="924274" cy="237723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 flipV="1">
            <a:off x="9512301" y="2803606"/>
            <a:ext cx="2574924" cy="80160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403058" y="1752600"/>
            <a:ext cx="8724900" cy="4856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 smtClean="0">
                <a:latin typeface="Calibri"/>
                <a:ea typeface="Calibri"/>
                <a:cs typeface="Times New Roman"/>
              </a:rPr>
              <a:t>Introduction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Existing Structural System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 smtClean="0">
                <a:solidFill>
                  <a:srgbClr val="FFFFFF"/>
                </a:solidFill>
                <a:latin typeface="Calibri"/>
                <a:ea typeface="Calibri"/>
                <a:cs typeface="Times New Roman"/>
              </a:rPr>
              <a:t>Thesis Proposal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 smtClean="0">
                <a:solidFill>
                  <a:srgbClr val="FFFFFF"/>
                </a:solidFill>
                <a:effectLst/>
                <a:latin typeface="Calibri"/>
                <a:ea typeface="Calibri"/>
                <a:cs typeface="Times New Roman"/>
              </a:rPr>
              <a:t>Structural Depth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solidFill>
                  <a:srgbClr val="FFFFFF"/>
                </a:solidFill>
                <a:latin typeface="Calibri"/>
                <a:ea typeface="Calibri"/>
                <a:cs typeface="Times New Roman"/>
              </a:rPr>
              <a:t>	</a:t>
            </a:r>
            <a:r>
              <a:rPr lang="en-US" sz="2000" dirty="0" smtClean="0">
                <a:solidFill>
                  <a:srgbClr val="FFFFFF"/>
                </a:solidFill>
                <a:latin typeface="Calibri"/>
                <a:ea typeface="Calibri"/>
                <a:cs typeface="Times New Roman"/>
              </a:rPr>
              <a:t>Slab Design</a:t>
            </a:r>
            <a:endParaRPr lang="en-US" sz="2000" dirty="0" smtClean="0">
              <a:solidFill>
                <a:srgbClr val="FFFFFF"/>
              </a:solidFill>
              <a:latin typeface="Calibri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Calibri"/>
                <a:ea typeface="Calibri"/>
                <a:cs typeface="Times New Roman"/>
              </a:rPr>
              <a:t>	</a:t>
            </a:r>
            <a:r>
              <a:rPr lang="en-US" sz="2000" dirty="0" smtClean="0">
                <a:effectLst/>
                <a:latin typeface="Calibri"/>
                <a:ea typeface="Calibri"/>
                <a:cs typeface="Times New Roman"/>
              </a:rPr>
              <a:t>Shear Wall Design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 smtClean="0">
                <a:latin typeface="Calibri"/>
                <a:ea typeface="Calibri"/>
                <a:cs typeface="Times New Roman"/>
              </a:rPr>
              <a:t>	Column Design</a:t>
            </a:r>
            <a:endParaRPr lang="en-US" sz="2000" dirty="0" smtClean="0">
              <a:effectLst/>
              <a:latin typeface="Calibri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 smtClean="0">
                <a:solidFill>
                  <a:srgbClr val="FFFFFF"/>
                </a:solidFill>
                <a:latin typeface="Calibri"/>
                <a:ea typeface="Calibri"/>
                <a:cs typeface="Times New Roman"/>
              </a:rPr>
              <a:t>Construction Management Breadth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 smtClean="0">
                <a:solidFill>
                  <a:srgbClr val="FFFFFF"/>
                </a:solidFill>
                <a:latin typeface="Calibri"/>
                <a:ea typeface="Calibri"/>
                <a:cs typeface="Times New Roman"/>
              </a:rPr>
              <a:t>Conclusion</a:t>
            </a:r>
            <a:endParaRPr lang="en-US" sz="2000" dirty="0">
              <a:solidFill>
                <a:srgbClr val="FFFFFF"/>
              </a:solidFill>
              <a:latin typeface="Calibri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2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3726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9563099" y="20002"/>
            <a:ext cx="8305800" cy="758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000" dirty="0" smtClean="0">
                <a:solidFill>
                  <a:srgbClr val="FFFFFF"/>
                </a:solidFill>
                <a:effectLst/>
                <a:latin typeface="+mj-lt"/>
                <a:ea typeface="Calibri"/>
                <a:cs typeface="Times New Roman"/>
              </a:rPr>
              <a:t>Existing Structural System</a:t>
            </a:r>
            <a:endParaRPr lang="en-US" sz="4000" dirty="0">
              <a:effectLst/>
              <a:latin typeface="+mj-lt"/>
              <a:ea typeface="Calibri"/>
              <a:cs typeface="Times New Roman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8660979" y="838200"/>
            <a:ext cx="8382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Foundation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600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micropiles</a:t>
            </a:r>
            <a:endParaRPr lang="en-US" sz="2000" dirty="0" smtClean="0">
              <a:solidFill>
                <a:schemeClr val="tx1">
                  <a:lumMod val="50000"/>
                </a:schemeClr>
              </a:solidFill>
              <a:latin typeface="+mj-lt"/>
              <a:cs typeface="Arial" pitchFamily="34" charset="0"/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3’ x 3’ to 10’ x15’ pile caps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Strut beams span between pile 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caps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f’c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 = 4000 psi for all concrete 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elements</a:t>
            </a:r>
            <a:endParaRPr lang="en-US" sz="2000" dirty="0" smtClean="0">
              <a:solidFill>
                <a:schemeClr val="tx1">
                  <a:lumMod val="50000"/>
                </a:schemeClr>
              </a:solidFill>
              <a:latin typeface="+mj-lt"/>
              <a:cs typeface="Arial" pitchFamily="34" charset="0"/>
            </a:endParaRPr>
          </a:p>
          <a:p>
            <a:pPr marL="800100" lvl="1" indent="-342900">
              <a:buFont typeface="Arial" pitchFamily="34" charset="0"/>
              <a:buChar char="•"/>
            </a:pPr>
            <a:endParaRPr lang="en-US" sz="2000" b="1" dirty="0">
              <a:latin typeface="+mj-lt"/>
              <a:cs typeface="Arial" pitchFamily="34" charset="0"/>
            </a:endParaRPr>
          </a:p>
          <a:p>
            <a:r>
              <a:rPr lang="en-US" sz="2000" b="1" dirty="0">
                <a:latin typeface="+mj-lt"/>
                <a:cs typeface="Arial" pitchFamily="34" charset="0"/>
              </a:rPr>
              <a:t>Gravity System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>
                <a:latin typeface="+mj-lt"/>
                <a:cs typeface="Arial" pitchFamily="34" charset="0"/>
              </a:rPr>
              <a:t>Composite </a:t>
            </a:r>
            <a:r>
              <a:rPr lang="en-US" sz="2000" dirty="0">
                <a:latin typeface="+mj-lt"/>
                <a:cs typeface="Arial" pitchFamily="34" charset="0"/>
              </a:rPr>
              <a:t>Floor System: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000" dirty="0" smtClean="0">
                <a:latin typeface="+mj-lt"/>
                <a:cs typeface="Arial" pitchFamily="34" charset="0"/>
              </a:rPr>
              <a:t>2</a:t>
            </a:r>
            <a:r>
              <a:rPr lang="en-US" sz="2000" dirty="0">
                <a:latin typeface="+mj-lt"/>
                <a:cs typeface="Arial" pitchFamily="34" charset="0"/>
              </a:rPr>
              <a:t>” deep, 20-gage composite metal deck with 4 ½ “ topping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000" dirty="0" smtClean="0">
                <a:latin typeface="+mj-lt"/>
                <a:cs typeface="Arial" pitchFamily="34" charset="0"/>
              </a:rPr>
              <a:t>¾” </a:t>
            </a:r>
            <a:r>
              <a:rPr lang="en-US" sz="2000" dirty="0">
                <a:latin typeface="+mj-lt"/>
                <a:cs typeface="Arial" pitchFamily="34" charset="0"/>
              </a:rPr>
              <a:t>Shear studs to wide flange </a:t>
            </a:r>
            <a:r>
              <a:rPr lang="en-US" sz="2000" dirty="0" smtClean="0">
                <a:latin typeface="+mj-lt"/>
                <a:cs typeface="Arial" pitchFamily="34" charset="0"/>
              </a:rPr>
              <a:t>beams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>
                <a:latin typeface="+mj-lt"/>
                <a:cs typeface="Arial" pitchFamily="34" charset="0"/>
              </a:rPr>
              <a:t>All </a:t>
            </a:r>
            <a:r>
              <a:rPr lang="en-US" sz="2000" dirty="0">
                <a:latin typeface="+mj-lt"/>
                <a:cs typeface="Arial" pitchFamily="34" charset="0"/>
              </a:rPr>
              <a:t>columns are W </a:t>
            </a:r>
            <a:r>
              <a:rPr lang="en-US" sz="2000" dirty="0" smtClean="0">
                <a:latin typeface="+mj-lt"/>
                <a:cs typeface="Arial" pitchFamily="34" charset="0"/>
              </a:rPr>
              <a:t>14s</a:t>
            </a:r>
            <a:endParaRPr lang="en-US" sz="2000" dirty="0" smtClean="0">
              <a:latin typeface="+mj-lt"/>
              <a:cs typeface="Arial" pitchFamily="34" charset="0"/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>
                <a:latin typeface="+mj-lt"/>
                <a:cs typeface="Arial" pitchFamily="34" charset="0"/>
              </a:rPr>
              <a:t>Beams are typically W16 - </a:t>
            </a:r>
            <a:r>
              <a:rPr lang="en-US" sz="2000" dirty="0" smtClean="0">
                <a:latin typeface="+mj-lt"/>
                <a:cs typeface="Arial" pitchFamily="34" charset="0"/>
              </a:rPr>
              <a:t>W21s</a:t>
            </a:r>
            <a:endParaRPr lang="en-US" sz="2000" dirty="0">
              <a:latin typeface="+mj-lt"/>
              <a:cs typeface="Arial" pitchFamily="34" charset="0"/>
            </a:endParaRPr>
          </a:p>
          <a:p>
            <a:pPr lvl="1"/>
            <a:endParaRPr lang="en-US" sz="2000" b="1" dirty="0" smtClean="0">
              <a:latin typeface="+mj-lt"/>
              <a:cs typeface="Arial" pitchFamily="34" charset="0"/>
            </a:endParaRPr>
          </a:p>
          <a:p>
            <a:r>
              <a:rPr lang="en-US" sz="2000" b="1" dirty="0" smtClean="0">
                <a:latin typeface="+mj-lt"/>
                <a:cs typeface="Arial" pitchFamily="34" charset="0"/>
              </a:rPr>
              <a:t>	</a:t>
            </a:r>
          </a:p>
          <a:p>
            <a:r>
              <a:rPr lang="en-US" sz="2000" b="1" dirty="0">
                <a:latin typeface="+mj-lt"/>
                <a:cs typeface="Arial" pitchFamily="34" charset="0"/>
              </a:rPr>
              <a:t>	</a:t>
            </a:r>
            <a:endParaRPr lang="en-US" sz="2000" b="1" dirty="0" smtClean="0">
              <a:latin typeface="+mj-lt"/>
              <a:cs typeface="Arial" pitchFamily="34" charset="0"/>
            </a:endParaRPr>
          </a:p>
          <a:p>
            <a:endParaRPr lang="en-US" sz="2000" b="1" dirty="0">
              <a:latin typeface="+mj-lt"/>
              <a:cs typeface="Arial" pitchFamily="34" charset="0"/>
            </a:endParaRPr>
          </a:p>
          <a:p>
            <a:r>
              <a:rPr lang="en-US" sz="2000" b="1" dirty="0" smtClean="0">
                <a:latin typeface="+mj-lt"/>
                <a:cs typeface="Arial" pitchFamily="34" charset="0"/>
              </a:rPr>
              <a:t>	</a:t>
            </a:r>
            <a:endParaRPr lang="en-US" sz="2000" b="1" dirty="0">
              <a:latin typeface="+mn-lt"/>
              <a:cs typeface="Arial" pitchFamily="34" charset="0"/>
            </a:endParaRPr>
          </a:p>
          <a:p>
            <a:endParaRPr lang="en-US" sz="2000" b="1" dirty="0" smtClean="0">
              <a:latin typeface="+mn-lt"/>
              <a:cs typeface="Arial" pitchFamily="34" charset="0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228600" y="126184"/>
            <a:ext cx="7620000" cy="58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dirty="0" smtClean="0">
                <a:solidFill>
                  <a:srgbClr val="FFFFFF"/>
                </a:solidFill>
                <a:latin typeface="+mj-lt"/>
                <a:ea typeface="Calibri"/>
                <a:cs typeface="Times New Roman"/>
              </a:rPr>
              <a:t>Children’s Hospital – Hershey Medical Center</a:t>
            </a:r>
            <a:endParaRPr lang="en-US" sz="2800" dirty="0">
              <a:effectLst/>
              <a:latin typeface="+mj-lt"/>
              <a:ea typeface="Calibri"/>
              <a:cs typeface="Times New Roman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563101" y="2224732"/>
            <a:ext cx="5981699" cy="3487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954000" y="3200400"/>
            <a:ext cx="762000" cy="16002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2954000" y="1117600"/>
            <a:ext cx="2895600" cy="20828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3715999" y="4244340"/>
            <a:ext cx="3958591" cy="55626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855950" y="1123950"/>
            <a:ext cx="1812728" cy="3107718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403058" y="1752600"/>
            <a:ext cx="8724900" cy="4856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 smtClean="0">
                <a:latin typeface="Calibri"/>
                <a:ea typeface="Calibri"/>
                <a:cs typeface="Times New Roman"/>
              </a:rPr>
              <a:t>Introduction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Existing Structural System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 smtClean="0">
                <a:solidFill>
                  <a:srgbClr val="FFFFFF"/>
                </a:solidFill>
                <a:latin typeface="Calibri"/>
                <a:ea typeface="Calibri"/>
                <a:cs typeface="Times New Roman"/>
              </a:rPr>
              <a:t>Thesis Proposal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 smtClean="0">
                <a:solidFill>
                  <a:srgbClr val="FFFFFF"/>
                </a:solidFill>
                <a:effectLst/>
                <a:latin typeface="Calibri"/>
                <a:ea typeface="Calibri"/>
                <a:cs typeface="Times New Roman"/>
              </a:rPr>
              <a:t>Structural Depth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solidFill>
                  <a:srgbClr val="FFFFFF"/>
                </a:solidFill>
                <a:latin typeface="Calibri"/>
                <a:ea typeface="Calibri"/>
                <a:cs typeface="Times New Roman"/>
              </a:rPr>
              <a:t>	</a:t>
            </a:r>
            <a:r>
              <a:rPr lang="en-US" sz="2000" dirty="0" smtClean="0">
                <a:solidFill>
                  <a:srgbClr val="FFFFFF"/>
                </a:solidFill>
                <a:latin typeface="Calibri"/>
                <a:ea typeface="Calibri"/>
                <a:cs typeface="Times New Roman"/>
              </a:rPr>
              <a:t>Slab Design</a:t>
            </a:r>
            <a:endParaRPr lang="en-US" sz="2000" dirty="0" smtClean="0">
              <a:solidFill>
                <a:srgbClr val="FFFFFF"/>
              </a:solidFill>
              <a:latin typeface="Calibri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Calibri"/>
                <a:ea typeface="Calibri"/>
                <a:cs typeface="Times New Roman"/>
              </a:rPr>
              <a:t>	</a:t>
            </a:r>
            <a:r>
              <a:rPr lang="en-US" sz="2000" dirty="0" smtClean="0">
                <a:effectLst/>
                <a:latin typeface="Calibri"/>
                <a:ea typeface="Calibri"/>
                <a:cs typeface="Times New Roman"/>
              </a:rPr>
              <a:t>Shear Wall Design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 smtClean="0">
                <a:latin typeface="Calibri"/>
                <a:ea typeface="Calibri"/>
                <a:cs typeface="Times New Roman"/>
              </a:rPr>
              <a:t>	Column Design</a:t>
            </a:r>
            <a:endParaRPr lang="en-US" sz="2000" dirty="0" smtClean="0">
              <a:effectLst/>
              <a:latin typeface="Calibri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 smtClean="0">
                <a:solidFill>
                  <a:srgbClr val="FFFFFF"/>
                </a:solidFill>
                <a:latin typeface="Calibri"/>
                <a:ea typeface="Calibri"/>
                <a:cs typeface="Times New Roman"/>
              </a:rPr>
              <a:t>Construction Management Breadth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 smtClean="0">
                <a:solidFill>
                  <a:srgbClr val="FFFFFF"/>
                </a:solidFill>
                <a:latin typeface="Calibri"/>
                <a:ea typeface="Calibri"/>
                <a:cs typeface="Times New Roman"/>
              </a:rPr>
              <a:t>Conclusion</a:t>
            </a:r>
            <a:endParaRPr lang="en-US" sz="2000" dirty="0">
              <a:solidFill>
                <a:srgbClr val="FFFFFF"/>
              </a:solidFill>
              <a:latin typeface="Calibri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2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5844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9563099" y="20002"/>
            <a:ext cx="8305800" cy="758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000" dirty="0" smtClean="0">
                <a:solidFill>
                  <a:srgbClr val="FFFFFF"/>
                </a:solidFill>
                <a:effectLst/>
                <a:latin typeface="+mj-lt"/>
                <a:ea typeface="Calibri"/>
                <a:cs typeface="Times New Roman"/>
              </a:rPr>
              <a:t>Existing Structural System</a:t>
            </a:r>
            <a:endParaRPr lang="en-US" sz="4000" dirty="0">
              <a:effectLst/>
              <a:latin typeface="+mj-lt"/>
              <a:ea typeface="Calibri"/>
              <a:cs typeface="Times New Roman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8660979" y="838200"/>
            <a:ext cx="83820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Foundation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600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micropiles</a:t>
            </a:r>
            <a:endParaRPr lang="en-US" sz="2000" dirty="0" smtClean="0">
              <a:solidFill>
                <a:schemeClr val="tx1">
                  <a:lumMod val="50000"/>
                </a:schemeClr>
              </a:solidFill>
              <a:latin typeface="+mj-lt"/>
              <a:cs typeface="Arial" pitchFamily="34" charset="0"/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3’ x 3’ to 10’ x15’ pile caps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Strut beams span between pile 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caps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f’c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 = 4000 psi for all concrete elements</a:t>
            </a:r>
            <a:endParaRPr lang="en-US" sz="2000" dirty="0" smtClean="0">
              <a:solidFill>
                <a:schemeClr val="tx1">
                  <a:lumMod val="50000"/>
                </a:schemeClr>
              </a:solidFill>
              <a:latin typeface="+mj-lt"/>
              <a:cs typeface="Arial" pitchFamily="34" charset="0"/>
            </a:endParaRPr>
          </a:p>
          <a:p>
            <a:pPr marL="800100" lvl="1" indent="-342900">
              <a:buFont typeface="Arial" pitchFamily="34" charset="0"/>
              <a:buChar char="•"/>
            </a:pPr>
            <a:endParaRPr lang="en-US" sz="2000" b="1" dirty="0">
              <a:solidFill>
                <a:schemeClr val="tx1">
                  <a:lumMod val="50000"/>
                </a:schemeClr>
              </a:solidFill>
              <a:latin typeface="+mj-lt"/>
              <a:cs typeface="Arial" pitchFamily="34" charset="0"/>
            </a:endParaRPr>
          </a:p>
          <a:p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Gravity System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Composite 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Floor System: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2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” deep, 20-gage composite metal deck with 4 ½ “ topping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¾” 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Shear studs to wide flange 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beams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All 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columns are W 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14s</a:t>
            </a:r>
            <a:endParaRPr lang="en-US" sz="2000" dirty="0" smtClean="0">
              <a:solidFill>
                <a:schemeClr val="tx1">
                  <a:lumMod val="50000"/>
                </a:schemeClr>
              </a:solidFill>
              <a:latin typeface="+mj-lt"/>
              <a:cs typeface="Arial" pitchFamily="34" charset="0"/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Beams are typically W16 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- 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W21s</a:t>
            </a:r>
            <a:endParaRPr lang="en-US" sz="2000" dirty="0">
              <a:solidFill>
                <a:schemeClr val="tx1">
                  <a:lumMod val="50000"/>
                </a:schemeClr>
              </a:solidFill>
              <a:latin typeface="+mj-lt"/>
              <a:cs typeface="Arial" pitchFamily="34" charset="0"/>
            </a:endParaRPr>
          </a:p>
          <a:p>
            <a:pPr lvl="2"/>
            <a:endParaRPr lang="en-US" sz="2000" dirty="0" smtClean="0">
              <a:latin typeface="+mj-lt"/>
              <a:cs typeface="Arial" pitchFamily="34" charset="0"/>
            </a:endParaRPr>
          </a:p>
          <a:p>
            <a:r>
              <a:rPr lang="en-US" sz="2000" b="1" dirty="0">
                <a:latin typeface="+mj-lt"/>
                <a:cs typeface="Arial" pitchFamily="34" charset="0"/>
              </a:rPr>
              <a:t>Lateral </a:t>
            </a:r>
            <a:r>
              <a:rPr lang="en-US" sz="2000" b="1" dirty="0" smtClean="0">
                <a:latin typeface="+mj-lt"/>
                <a:cs typeface="Arial" pitchFamily="34" charset="0"/>
              </a:rPr>
              <a:t>System</a:t>
            </a:r>
            <a:endParaRPr lang="en-US" sz="2000" b="1" dirty="0">
              <a:latin typeface="+mj-lt"/>
              <a:cs typeface="Arial" pitchFamily="34" charset="0"/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>
                <a:latin typeface="+mj-lt"/>
                <a:cs typeface="Arial" pitchFamily="34" charset="0"/>
              </a:rPr>
              <a:t>4 </a:t>
            </a:r>
            <a:r>
              <a:rPr lang="en-US" sz="2000" dirty="0">
                <a:latin typeface="+mj-lt"/>
                <a:cs typeface="Arial" pitchFamily="34" charset="0"/>
              </a:rPr>
              <a:t>Moment Frames in East-West direction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>
                <a:latin typeface="+mj-lt"/>
                <a:cs typeface="Arial" pitchFamily="34" charset="0"/>
              </a:rPr>
              <a:t>4 </a:t>
            </a:r>
            <a:r>
              <a:rPr lang="en-US" sz="2000" dirty="0">
                <a:latin typeface="+mj-lt"/>
                <a:cs typeface="Arial" pitchFamily="34" charset="0"/>
              </a:rPr>
              <a:t>Braced Frames in North-South direction</a:t>
            </a:r>
          </a:p>
          <a:p>
            <a:endParaRPr lang="en-US" sz="2000" b="1" dirty="0" smtClean="0">
              <a:latin typeface="+mn-lt"/>
              <a:cs typeface="Arial" pitchFamily="34" charset="0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228600" y="126184"/>
            <a:ext cx="7620000" cy="58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dirty="0" smtClean="0">
                <a:solidFill>
                  <a:srgbClr val="FFFFFF"/>
                </a:solidFill>
                <a:latin typeface="+mj-lt"/>
                <a:ea typeface="Calibri"/>
                <a:cs typeface="Times New Roman"/>
              </a:rPr>
              <a:t>Children’s Hospital – Hershey Medical Center</a:t>
            </a:r>
            <a:endParaRPr lang="en-US" sz="2800" dirty="0">
              <a:effectLst/>
              <a:latin typeface="+mj-lt"/>
              <a:ea typeface="Calibri"/>
              <a:cs typeface="Times New Roman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1060729" y="1077407"/>
            <a:ext cx="5310539" cy="2619983"/>
            <a:chOff x="9677400" y="1430655"/>
            <a:chExt cx="7693025" cy="3795395"/>
          </a:xfrm>
        </p:grpSpPr>
        <p:pic>
          <p:nvPicPr>
            <p:cNvPr id="21" name="Picture 20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7400" y="1430655"/>
              <a:ext cx="7693025" cy="3795395"/>
            </a:xfrm>
            <a:prstGeom prst="rect">
              <a:avLst/>
            </a:prstGeom>
          </p:spPr>
        </p:pic>
        <p:grpSp>
          <p:nvGrpSpPr>
            <p:cNvPr id="22" name="Group 21"/>
            <p:cNvGrpSpPr/>
            <p:nvPr/>
          </p:nvGrpSpPr>
          <p:grpSpPr>
            <a:xfrm>
              <a:off x="9811866" y="2230474"/>
              <a:ext cx="5921848" cy="2053127"/>
              <a:chOff x="9811866" y="2230474"/>
              <a:chExt cx="5921848" cy="2053127"/>
            </a:xfrm>
          </p:grpSpPr>
          <p:cxnSp>
            <p:nvCxnSpPr>
              <p:cNvPr id="23" name="Straight Connector 22"/>
              <p:cNvCxnSpPr/>
              <p:nvPr/>
            </p:nvCxnSpPr>
            <p:spPr>
              <a:xfrm rot="5400000" flipH="1" flipV="1">
                <a:off x="13958444" y="3119876"/>
                <a:ext cx="0" cy="2282810"/>
              </a:xfrm>
              <a:prstGeom prst="line">
                <a:avLst/>
              </a:prstGeom>
              <a:ln w="38100"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rot="5400000" flipH="1">
                <a:off x="15450821" y="4000709"/>
                <a:ext cx="565785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5400000" flipH="1">
                <a:off x="13968731" y="3534665"/>
                <a:ext cx="634365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5400000" flipH="1">
                <a:off x="12447763" y="2544624"/>
                <a:ext cx="628299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5400000" flipH="1">
                <a:off x="10382637" y="3673277"/>
                <a:ext cx="549275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5400000" flipV="1">
                <a:off x="10905554" y="1450937"/>
                <a:ext cx="0" cy="2187375"/>
              </a:xfrm>
              <a:prstGeom prst="line">
                <a:avLst/>
              </a:prstGeom>
              <a:ln w="38100"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5400000" flipV="1">
                <a:off x="11295990" y="1605951"/>
                <a:ext cx="0" cy="2968248"/>
              </a:xfrm>
              <a:prstGeom prst="line">
                <a:avLst/>
              </a:prstGeom>
              <a:ln w="38100"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5400000" flipV="1">
                <a:off x="10913969" y="2872839"/>
                <a:ext cx="0" cy="2204206"/>
              </a:xfrm>
              <a:prstGeom prst="line">
                <a:avLst/>
              </a:prstGeom>
              <a:ln w="38100"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516961" y="4142455"/>
            <a:ext cx="854307" cy="21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060728" y="4142455"/>
            <a:ext cx="2426671" cy="21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403058" y="1752600"/>
            <a:ext cx="8724900" cy="4856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 smtClean="0">
                <a:latin typeface="Calibri"/>
                <a:ea typeface="Calibri"/>
                <a:cs typeface="Times New Roman"/>
              </a:rPr>
              <a:t>Introduction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Existing Structural System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 smtClean="0">
                <a:solidFill>
                  <a:srgbClr val="FFFFFF"/>
                </a:solidFill>
                <a:latin typeface="Calibri"/>
                <a:ea typeface="Calibri"/>
                <a:cs typeface="Times New Roman"/>
              </a:rPr>
              <a:t>Thesis Proposal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 smtClean="0">
                <a:solidFill>
                  <a:srgbClr val="FFFFFF"/>
                </a:solidFill>
                <a:effectLst/>
                <a:latin typeface="Calibri"/>
                <a:ea typeface="Calibri"/>
                <a:cs typeface="Times New Roman"/>
              </a:rPr>
              <a:t>Structural Depth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solidFill>
                  <a:srgbClr val="FFFFFF"/>
                </a:solidFill>
                <a:latin typeface="Calibri"/>
                <a:ea typeface="Calibri"/>
                <a:cs typeface="Times New Roman"/>
              </a:rPr>
              <a:t>	</a:t>
            </a:r>
            <a:r>
              <a:rPr lang="en-US" sz="2000" dirty="0" smtClean="0">
                <a:solidFill>
                  <a:srgbClr val="FFFFFF"/>
                </a:solidFill>
                <a:latin typeface="Calibri"/>
                <a:ea typeface="Calibri"/>
                <a:cs typeface="Times New Roman"/>
              </a:rPr>
              <a:t>Slab Design</a:t>
            </a:r>
            <a:endParaRPr lang="en-US" sz="2000" dirty="0" smtClean="0">
              <a:solidFill>
                <a:srgbClr val="FFFFFF"/>
              </a:solidFill>
              <a:latin typeface="Calibri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Calibri"/>
                <a:ea typeface="Calibri"/>
                <a:cs typeface="Times New Roman"/>
              </a:rPr>
              <a:t>	</a:t>
            </a:r>
            <a:r>
              <a:rPr lang="en-US" sz="2000" dirty="0" smtClean="0">
                <a:effectLst/>
                <a:latin typeface="Calibri"/>
                <a:ea typeface="Calibri"/>
                <a:cs typeface="Times New Roman"/>
              </a:rPr>
              <a:t>Shear Wall Design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 smtClean="0">
                <a:latin typeface="Calibri"/>
                <a:ea typeface="Calibri"/>
                <a:cs typeface="Times New Roman"/>
              </a:rPr>
              <a:t>	Column Design</a:t>
            </a:r>
            <a:endParaRPr lang="en-US" sz="2000" dirty="0" smtClean="0">
              <a:effectLst/>
              <a:latin typeface="Calibri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 smtClean="0">
                <a:solidFill>
                  <a:srgbClr val="FFFFFF"/>
                </a:solidFill>
                <a:latin typeface="Calibri"/>
                <a:ea typeface="Calibri"/>
                <a:cs typeface="Times New Roman"/>
              </a:rPr>
              <a:t>Construction Management Breadth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 smtClean="0">
                <a:solidFill>
                  <a:srgbClr val="FFFFFF"/>
                </a:solidFill>
                <a:latin typeface="Calibri"/>
                <a:ea typeface="Calibri"/>
                <a:cs typeface="Times New Roman"/>
              </a:rPr>
              <a:t>Conclusion</a:t>
            </a:r>
            <a:endParaRPr lang="en-US" sz="2000" dirty="0">
              <a:solidFill>
                <a:srgbClr val="FFFFFF"/>
              </a:solidFill>
              <a:latin typeface="Calibri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2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4103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9563099" y="20002"/>
            <a:ext cx="8305800" cy="758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000" dirty="0" smtClean="0">
                <a:solidFill>
                  <a:srgbClr val="FFFFFF"/>
                </a:solidFill>
                <a:effectLst/>
                <a:latin typeface="+mj-lt"/>
                <a:ea typeface="Calibri"/>
                <a:cs typeface="Times New Roman"/>
              </a:rPr>
              <a:t>Thesis Proposal</a:t>
            </a:r>
            <a:endParaRPr lang="en-US" sz="4000" dirty="0">
              <a:effectLst/>
              <a:latin typeface="+mj-lt"/>
              <a:ea typeface="Calibri"/>
              <a:cs typeface="Times New Roman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9050000" y="1713637"/>
            <a:ext cx="838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	</a:t>
            </a:r>
            <a:endParaRPr lang="en-US" sz="2000" b="1" dirty="0" smtClean="0"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endParaRPr lang="en-US" sz="20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r>
              <a:rPr lang="en-US" sz="20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	</a:t>
            </a:r>
            <a:endParaRPr lang="en-US" sz="2000" b="1" dirty="0">
              <a:solidFill>
                <a:schemeClr val="bg1"/>
              </a:solidFill>
              <a:latin typeface="+mn-lt"/>
              <a:cs typeface="Arial" pitchFamily="34" charset="0"/>
            </a:endParaRPr>
          </a:p>
          <a:p>
            <a:endParaRPr lang="en-US" sz="2000" b="1" dirty="0" smtClean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228600" y="126184"/>
            <a:ext cx="7620000" cy="58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dirty="0" smtClean="0">
                <a:solidFill>
                  <a:srgbClr val="FFFFFF"/>
                </a:solidFill>
                <a:latin typeface="+mj-lt"/>
                <a:ea typeface="Calibri"/>
                <a:cs typeface="Times New Roman"/>
              </a:rPr>
              <a:t>Children’s Hospital – Hershey Medical Center</a:t>
            </a:r>
            <a:endParaRPr lang="en-US" sz="2800" dirty="0">
              <a:effectLst/>
              <a:latin typeface="+mj-lt"/>
              <a:ea typeface="Calibri"/>
              <a:cs typeface="Times New Roman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867900" y="838200"/>
            <a:ext cx="86487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+mj-lt"/>
                <a:cs typeface="Arial" pitchFamily="34" charset="0"/>
              </a:rPr>
              <a:t>Structural Depth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>
                <a:latin typeface="+mj-lt"/>
                <a:cs typeface="Arial" pitchFamily="34" charset="0"/>
              </a:rPr>
              <a:t>Redesign </a:t>
            </a:r>
            <a:r>
              <a:rPr lang="en-US" sz="2000" dirty="0">
                <a:latin typeface="+mj-lt"/>
                <a:cs typeface="Arial" pitchFamily="34" charset="0"/>
              </a:rPr>
              <a:t>s</a:t>
            </a:r>
            <a:r>
              <a:rPr lang="en-US" sz="2000" dirty="0" smtClean="0">
                <a:latin typeface="+mj-lt"/>
                <a:cs typeface="Arial" pitchFamily="34" charset="0"/>
              </a:rPr>
              <a:t>tructure using reinforced concrete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>
                <a:latin typeface="+mj-lt"/>
                <a:cs typeface="Arial" pitchFamily="34" charset="0"/>
              </a:rPr>
              <a:t>Preserve architectural layout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>
                <a:latin typeface="+mj-lt"/>
                <a:cs typeface="Arial" pitchFamily="34" charset="0"/>
              </a:rPr>
              <a:t>Design with for future expansion</a:t>
            </a:r>
          </a:p>
          <a:p>
            <a:endParaRPr lang="en-US" sz="2000" b="1" dirty="0">
              <a:latin typeface="+mj-lt"/>
              <a:cs typeface="Arial" pitchFamily="34" charset="0"/>
            </a:endParaRPr>
          </a:p>
          <a:p>
            <a:r>
              <a:rPr lang="en-US" sz="2000" b="1" dirty="0" smtClean="0">
                <a:latin typeface="+mj-lt"/>
                <a:cs typeface="Arial" pitchFamily="34" charset="0"/>
              </a:rPr>
              <a:t>Construction Management Breadth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>
                <a:latin typeface="+mj-lt"/>
                <a:cs typeface="Arial" pitchFamily="34" charset="0"/>
              </a:rPr>
              <a:t>Compare cost of existing versus proposed design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>
                <a:latin typeface="+mj-lt"/>
                <a:cs typeface="Arial" pitchFamily="34" charset="0"/>
              </a:rPr>
              <a:t>Generate project schedules</a:t>
            </a:r>
          </a:p>
          <a:p>
            <a:endParaRPr lang="en-US" sz="2000" b="1" dirty="0">
              <a:latin typeface="+mj-lt"/>
              <a:cs typeface="Arial" pitchFamily="34" charset="0"/>
            </a:endParaRPr>
          </a:p>
          <a:p>
            <a:r>
              <a:rPr lang="en-US" sz="2000" b="1" dirty="0" smtClean="0">
                <a:latin typeface="+mj-lt"/>
                <a:cs typeface="Arial" pitchFamily="34" charset="0"/>
              </a:rPr>
              <a:t>Mechanical Breadth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>
                <a:latin typeface="+mj-lt"/>
                <a:cs typeface="Arial" pitchFamily="34" charset="0"/>
              </a:rPr>
              <a:t>Analyze heat flow through the insulating glass curtain wall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>
                <a:latin typeface="+mj-lt"/>
                <a:cs typeface="Arial" pitchFamily="34" charset="0"/>
              </a:rPr>
              <a:t>Propose an efficient curtain wall system to minimize heat transfer</a:t>
            </a:r>
          </a:p>
          <a:p>
            <a:pPr lvl="1"/>
            <a:endParaRPr lang="en-US" sz="2000" dirty="0" smtClean="0">
              <a:latin typeface="+mj-lt"/>
              <a:cs typeface="Arial" pitchFamily="34" charset="0"/>
            </a:endParaRPr>
          </a:p>
          <a:p>
            <a:r>
              <a:rPr lang="en-US" sz="2000" b="1" dirty="0" smtClean="0">
                <a:latin typeface="+mj-lt"/>
                <a:cs typeface="Arial" pitchFamily="34" charset="0"/>
              </a:rPr>
              <a:t>MAE Coursework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>
                <a:latin typeface="+mj-lt"/>
                <a:cs typeface="Arial" pitchFamily="34" charset="0"/>
              </a:rPr>
              <a:t>AE 597A – ETABS model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>
                <a:latin typeface="+mj-lt"/>
                <a:cs typeface="Arial" pitchFamily="34" charset="0"/>
              </a:rPr>
              <a:t>AE 542 – heat transfer analysis for curtain wall systems</a:t>
            </a:r>
            <a:endParaRPr lang="en-US" sz="2000" dirty="0">
              <a:latin typeface="+mj-lt"/>
              <a:cs typeface="Arial" pitchFamily="34" charset="0"/>
            </a:endParaRPr>
          </a:p>
          <a:p>
            <a:endParaRPr lang="en-US" sz="2000" b="1" dirty="0" smtClean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7450" y="399336"/>
            <a:ext cx="5245100" cy="5245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251123" y="5744289"/>
            <a:ext cx="12314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+mj-lt"/>
              </a:rPr>
              <a:t>(Payette Associates)</a:t>
            </a:r>
            <a:endParaRPr lang="en-US" sz="1000" dirty="0">
              <a:latin typeface="+mj-lt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403058" y="1752600"/>
            <a:ext cx="8724900" cy="4856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 smtClean="0">
                <a:latin typeface="Calibri"/>
                <a:ea typeface="Calibri"/>
                <a:cs typeface="Times New Roman"/>
              </a:rPr>
              <a:t>Introduction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 smtClean="0">
                <a:effectLst/>
                <a:latin typeface="Calibri"/>
                <a:ea typeface="Calibri"/>
                <a:cs typeface="Times New Roman"/>
              </a:rPr>
              <a:t>Existing Structural System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Thesis Proposal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 smtClean="0">
                <a:solidFill>
                  <a:srgbClr val="FFFFFF"/>
                </a:solidFill>
                <a:effectLst/>
                <a:latin typeface="Calibri"/>
                <a:ea typeface="Calibri"/>
                <a:cs typeface="Times New Roman"/>
              </a:rPr>
              <a:t>Structural Depth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solidFill>
                  <a:srgbClr val="FFFFFF"/>
                </a:solidFill>
                <a:latin typeface="Calibri"/>
                <a:ea typeface="Calibri"/>
                <a:cs typeface="Times New Roman"/>
              </a:rPr>
              <a:t>	</a:t>
            </a:r>
            <a:r>
              <a:rPr lang="en-US" sz="2000" dirty="0" smtClean="0">
                <a:solidFill>
                  <a:srgbClr val="FFFFFF"/>
                </a:solidFill>
                <a:latin typeface="Calibri"/>
                <a:ea typeface="Calibri"/>
                <a:cs typeface="Times New Roman"/>
              </a:rPr>
              <a:t>Slab Design</a:t>
            </a:r>
            <a:endParaRPr lang="en-US" sz="2000" dirty="0" smtClean="0">
              <a:solidFill>
                <a:srgbClr val="FFFFFF"/>
              </a:solidFill>
              <a:latin typeface="Calibri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Calibri"/>
                <a:ea typeface="Calibri"/>
                <a:cs typeface="Times New Roman"/>
              </a:rPr>
              <a:t>	</a:t>
            </a:r>
            <a:r>
              <a:rPr lang="en-US" sz="2000" dirty="0" smtClean="0">
                <a:effectLst/>
                <a:latin typeface="Calibri"/>
                <a:ea typeface="Calibri"/>
                <a:cs typeface="Times New Roman"/>
              </a:rPr>
              <a:t>Shear Wall Design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 smtClean="0">
                <a:latin typeface="Calibri"/>
                <a:ea typeface="Calibri"/>
                <a:cs typeface="Times New Roman"/>
              </a:rPr>
              <a:t>	Column Design</a:t>
            </a:r>
            <a:endParaRPr lang="en-US" sz="2000" dirty="0" smtClean="0">
              <a:effectLst/>
              <a:latin typeface="Calibri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 smtClean="0">
                <a:solidFill>
                  <a:srgbClr val="FFFFFF"/>
                </a:solidFill>
                <a:latin typeface="Calibri"/>
                <a:ea typeface="Calibri"/>
                <a:cs typeface="Times New Roman"/>
              </a:rPr>
              <a:t>Construction Management Breadth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 smtClean="0">
                <a:solidFill>
                  <a:srgbClr val="FFFFFF"/>
                </a:solidFill>
                <a:latin typeface="Calibri"/>
                <a:ea typeface="Calibri"/>
                <a:cs typeface="Times New Roman"/>
              </a:rPr>
              <a:t>Conclusion</a:t>
            </a:r>
            <a:endParaRPr lang="en-US" sz="2000" dirty="0">
              <a:solidFill>
                <a:srgbClr val="FFFFFF"/>
              </a:solidFill>
              <a:latin typeface="Calibri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2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7127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9563099" y="20002"/>
            <a:ext cx="8305800" cy="758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000" dirty="0" smtClean="0">
                <a:solidFill>
                  <a:srgbClr val="FFFFFF"/>
                </a:solidFill>
                <a:effectLst/>
                <a:latin typeface="+mj-lt"/>
                <a:ea typeface="Calibri"/>
                <a:cs typeface="Times New Roman"/>
              </a:rPr>
              <a:t>Structural Depth</a:t>
            </a:r>
            <a:endParaRPr lang="en-US" sz="4000" dirty="0">
              <a:effectLst/>
              <a:latin typeface="+mj-lt"/>
              <a:ea typeface="Calibri"/>
              <a:cs typeface="Times New Roman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9050000" y="1713637"/>
            <a:ext cx="838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	</a:t>
            </a:r>
            <a:endParaRPr lang="en-US" sz="2000" b="1" dirty="0" smtClean="0"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endParaRPr lang="en-US" sz="20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r>
              <a:rPr lang="en-US" sz="20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	</a:t>
            </a:r>
            <a:endParaRPr lang="en-US" sz="2000" b="1" dirty="0">
              <a:solidFill>
                <a:schemeClr val="bg1"/>
              </a:solidFill>
              <a:latin typeface="+mn-lt"/>
              <a:cs typeface="Arial" pitchFamily="34" charset="0"/>
            </a:endParaRPr>
          </a:p>
          <a:p>
            <a:endParaRPr lang="en-US" sz="2000" b="1" dirty="0" smtClean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228600" y="126184"/>
            <a:ext cx="7620000" cy="58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dirty="0" smtClean="0">
                <a:solidFill>
                  <a:srgbClr val="FFFFFF"/>
                </a:solidFill>
                <a:latin typeface="+mj-lt"/>
                <a:ea typeface="Calibri"/>
                <a:cs typeface="Times New Roman"/>
              </a:rPr>
              <a:t>Children’s Hospital – Hershey Medical Center</a:t>
            </a:r>
            <a:endParaRPr lang="en-US" sz="2800" dirty="0">
              <a:effectLst/>
              <a:latin typeface="+mj-lt"/>
              <a:ea typeface="Calibri"/>
              <a:cs typeface="Times New Roman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867900" y="838200"/>
            <a:ext cx="86487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+mj-lt"/>
                <a:cs typeface="Arial" pitchFamily="34" charset="0"/>
              </a:rPr>
              <a:t>Solution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>
                <a:latin typeface="+mj-lt"/>
                <a:cs typeface="Arial" pitchFamily="34" charset="0"/>
              </a:rPr>
              <a:t>Gravity System: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000" dirty="0" smtClean="0">
                <a:latin typeface="+mj-lt"/>
                <a:cs typeface="Arial" pitchFamily="34" charset="0"/>
              </a:rPr>
              <a:t>Two-way reinforced flat slab system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000" dirty="0" smtClean="0">
                <a:latin typeface="+mj-lt"/>
                <a:cs typeface="Arial" pitchFamily="34" charset="0"/>
              </a:rPr>
              <a:t>Shear caps if necessary for punching shear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>
                <a:latin typeface="+mj-lt"/>
                <a:cs typeface="Arial" pitchFamily="34" charset="0"/>
              </a:rPr>
              <a:t>Lateral System: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000" dirty="0" smtClean="0">
                <a:latin typeface="+mj-lt"/>
                <a:cs typeface="Arial" pitchFamily="34" charset="0"/>
              </a:rPr>
              <a:t>Reinforced concrete shear </a:t>
            </a:r>
            <a:r>
              <a:rPr lang="en-US" sz="2000" dirty="0" smtClean="0">
                <a:latin typeface="+mj-lt"/>
                <a:cs typeface="Arial" pitchFamily="34" charset="0"/>
              </a:rPr>
              <a:t>walls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>
                <a:latin typeface="+mj-lt"/>
                <a:cs typeface="Arial" pitchFamily="34" charset="0"/>
              </a:rPr>
              <a:t>Two additional patient floors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000" dirty="0" smtClean="0">
                <a:latin typeface="+mj-lt"/>
                <a:cs typeface="Arial" pitchFamily="34" charset="0"/>
              </a:rPr>
              <a:t>Structural height = 113.5 ft</a:t>
            </a:r>
            <a:endParaRPr lang="en-US" sz="2000" dirty="0" smtClean="0">
              <a:latin typeface="+mj-lt"/>
              <a:cs typeface="Arial" pitchFamily="34" charset="0"/>
            </a:endParaRPr>
          </a:p>
          <a:p>
            <a:pPr marL="1257300" lvl="2" indent="-342900">
              <a:buFont typeface="Arial" pitchFamily="34" charset="0"/>
              <a:buChar char="•"/>
            </a:pPr>
            <a:endParaRPr lang="en-US" sz="2000" dirty="0">
              <a:latin typeface="+mj-lt"/>
              <a:cs typeface="Arial" pitchFamily="34" charset="0"/>
            </a:endParaRPr>
          </a:p>
          <a:p>
            <a:r>
              <a:rPr lang="en-US" sz="2000" b="1" dirty="0" smtClean="0">
                <a:latin typeface="+mj-lt"/>
                <a:cs typeface="Arial" pitchFamily="34" charset="0"/>
              </a:rPr>
              <a:t>Proposed Column Layout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>
                <a:latin typeface="+mj-lt"/>
                <a:cs typeface="Arial" pitchFamily="34" charset="0"/>
              </a:rPr>
              <a:t>Column line F and G eliminated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>
                <a:latin typeface="+mj-lt"/>
                <a:cs typeface="Arial" pitchFamily="34" charset="0"/>
              </a:rPr>
              <a:t>Typical span: 30’ x 34.5’</a:t>
            </a:r>
          </a:p>
          <a:p>
            <a:pPr lvl="1"/>
            <a:endParaRPr lang="en-US" sz="2000" dirty="0">
              <a:latin typeface="+mj-lt"/>
              <a:cs typeface="Arial" pitchFamily="34" charset="0"/>
            </a:endParaRPr>
          </a:p>
          <a:p>
            <a:endParaRPr lang="en-US" sz="2000" b="1" dirty="0" smtClean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8600" y="1470498"/>
            <a:ext cx="7072154" cy="319201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1462127" y="4676370"/>
            <a:ext cx="27050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latin typeface="+mn-lt"/>
                <a:cs typeface="Arial" pitchFamily="34" charset="0"/>
              </a:rPr>
              <a:t>Proposed Layout</a:t>
            </a:r>
            <a:endParaRPr lang="en-US" sz="2000" b="1" dirty="0" smtClean="0">
              <a:latin typeface="+mn-lt"/>
              <a:cs typeface="Arial" pitchFamily="34" charset="0"/>
            </a:endParaRP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403058" y="1752600"/>
            <a:ext cx="8724900" cy="4856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 smtClean="0">
                <a:latin typeface="Calibri"/>
                <a:ea typeface="Calibri"/>
                <a:cs typeface="Times New Roman"/>
              </a:rPr>
              <a:t>Introduction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 smtClean="0">
                <a:effectLst/>
                <a:latin typeface="Calibri"/>
                <a:ea typeface="Calibri"/>
                <a:cs typeface="Times New Roman"/>
              </a:rPr>
              <a:t>Existing Structural System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 smtClean="0">
                <a:solidFill>
                  <a:srgbClr val="FFFFFF"/>
                </a:solidFill>
                <a:latin typeface="Calibri"/>
                <a:ea typeface="Calibri"/>
                <a:cs typeface="Times New Roman"/>
              </a:rPr>
              <a:t>Thesis Proposal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Structural Depth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latin typeface="Calibri"/>
                <a:ea typeface="Calibri"/>
                <a:cs typeface="Times New Roman"/>
              </a:rPr>
              <a:t>	</a:t>
            </a:r>
            <a:r>
              <a:rPr lang="en-US" sz="2000" dirty="0" smtClean="0">
                <a:latin typeface="Calibri"/>
                <a:ea typeface="Calibri"/>
                <a:cs typeface="Times New Roman"/>
              </a:rPr>
              <a:t>Slab Design</a:t>
            </a:r>
            <a:endParaRPr lang="en-US" sz="2000" dirty="0" smtClean="0">
              <a:latin typeface="Calibri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Calibri"/>
                <a:ea typeface="Calibri"/>
                <a:cs typeface="Times New Roman"/>
              </a:rPr>
              <a:t>	</a:t>
            </a:r>
            <a:r>
              <a:rPr lang="en-US" sz="2000" dirty="0" smtClean="0">
                <a:effectLst/>
                <a:latin typeface="Calibri"/>
                <a:ea typeface="Calibri"/>
                <a:cs typeface="Times New Roman"/>
              </a:rPr>
              <a:t>Shear Wall Design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 smtClean="0">
                <a:latin typeface="Calibri"/>
                <a:ea typeface="Calibri"/>
                <a:cs typeface="Times New Roman"/>
              </a:rPr>
              <a:t>	Column Design</a:t>
            </a:r>
            <a:endParaRPr lang="en-US" sz="2000" dirty="0" smtClean="0">
              <a:effectLst/>
              <a:latin typeface="Calibri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 smtClean="0">
                <a:solidFill>
                  <a:srgbClr val="FFFFFF"/>
                </a:solidFill>
                <a:latin typeface="Calibri"/>
                <a:ea typeface="Calibri"/>
                <a:cs typeface="Times New Roman"/>
              </a:rPr>
              <a:t>Construction Management Breadth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 smtClean="0">
                <a:solidFill>
                  <a:srgbClr val="FFFFFF"/>
                </a:solidFill>
                <a:latin typeface="Calibri"/>
                <a:ea typeface="Calibri"/>
                <a:cs typeface="Times New Roman"/>
              </a:rPr>
              <a:t>Conclusion</a:t>
            </a:r>
            <a:endParaRPr lang="en-US" sz="2000" dirty="0">
              <a:solidFill>
                <a:srgbClr val="FFFFFF"/>
              </a:solidFill>
              <a:latin typeface="Calibri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2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2570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9563099" y="20002"/>
            <a:ext cx="8305800" cy="758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000" dirty="0" smtClean="0">
                <a:solidFill>
                  <a:srgbClr val="FFFFFF"/>
                </a:solidFill>
                <a:effectLst/>
                <a:latin typeface="+mj-lt"/>
                <a:ea typeface="Calibri"/>
                <a:cs typeface="Times New Roman"/>
              </a:rPr>
              <a:t>Structural Depth</a:t>
            </a:r>
            <a:endParaRPr lang="en-US" sz="4000" dirty="0">
              <a:effectLst/>
              <a:latin typeface="+mj-lt"/>
              <a:ea typeface="Calibri"/>
              <a:cs typeface="Times New Roman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9050000" y="1713637"/>
            <a:ext cx="838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	</a:t>
            </a:r>
            <a:endParaRPr lang="en-US" sz="2000" b="1" dirty="0" smtClean="0"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endParaRPr lang="en-US" sz="20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r>
              <a:rPr lang="en-US" sz="20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	</a:t>
            </a:r>
            <a:endParaRPr lang="en-US" sz="2000" b="1" dirty="0">
              <a:solidFill>
                <a:schemeClr val="bg1"/>
              </a:solidFill>
              <a:latin typeface="+mn-lt"/>
              <a:cs typeface="Arial" pitchFamily="34" charset="0"/>
            </a:endParaRPr>
          </a:p>
          <a:p>
            <a:endParaRPr lang="en-US" sz="2000" b="1" dirty="0" smtClean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228600" y="126184"/>
            <a:ext cx="7620000" cy="58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dirty="0" smtClean="0">
                <a:solidFill>
                  <a:srgbClr val="FFFFFF"/>
                </a:solidFill>
                <a:latin typeface="+mj-lt"/>
                <a:ea typeface="Calibri"/>
                <a:cs typeface="Times New Roman"/>
              </a:rPr>
              <a:t>Children’s Hospital – Hershey Medical Center</a:t>
            </a:r>
            <a:endParaRPr lang="en-US" sz="2800" dirty="0">
              <a:effectLst/>
              <a:latin typeface="+mj-lt"/>
              <a:ea typeface="Calibri"/>
              <a:cs typeface="Times New Roman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134600" y="956622"/>
            <a:ext cx="71628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+mj-lt"/>
                <a:cs typeface="Arial" pitchFamily="34" charset="0"/>
              </a:rPr>
              <a:t>Two-Way Flat Slab Design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>
                <a:latin typeface="+mj-lt"/>
                <a:cs typeface="Arial" pitchFamily="34" charset="0"/>
              </a:rPr>
              <a:t>Typical span considered for preliminary design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>
                <a:latin typeface="+mj-lt"/>
                <a:cs typeface="Arial" pitchFamily="34" charset="0"/>
              </a:rPr>
              <a:t>Element stiffness determined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>
                <a:latin typeface="+mj-lt"/>
                <a:cs typeface="Arial" pitchFamily="34" charset="0"/>
              </a:rPr>
              <a:t>Performed moment distribution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>
                <a:latin typeface="+mj-lt"/>
                <a:cs typeface="Arial" pitchFamily="34" charset="0"/>
              </a:rPr>
              <a:t>Moments distributed to columns strips and middle strips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>
                <a:latin typeface="+mj-lt"/>
                <a:cs typeface="Arial" pitchFamily="34" charset="0"/>
              </a:rPr>
              <a:t>Designed reinforcement</a:t>
            </a:r>
          </a:p>
          <a:p>
            <a:pPr lvl="1"/>
            <a:endParaRPr lang="en-US" sz="2000" b="1" dirty="0" smtClean="0">
              <a:latin typeface="+mj-lt"/>
              <a:cs typeface="Arial" pitchFamily="34" charset="0"/>
            </a:endParaRPr>
          </a:p>
          <a:p>
            <a:r>
              <a:rPr lang="en-US" sz="2000" b="1" dirty="0" smtClean="0">
                <a:latin typeface="+mj-lt"/>
                <a:cs typeface="Arial" pitchFamily="34" charset="0"/>
              </a:rPr>
              <a:t>Assumptions: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err="1" smtClean="0">
                <a:latin typeface="+mj-lt"/>
                <a:cs typeface="Arial" pitchFamily="34" charset="0"/>
              </a:rPr>
              <a:t>f’c</a:t>
            </a:r>
            <a:r>
              <a:rPr lang="en-US" sz="2000" dirty="0" smtClean="0">
                <a:latin typeface="+mj-lt"/>
                <a:cs typeface="Arial" pitchFamily="34" charset="0"/>
              </a:rPr>
              <a:t> = 5000 psi</a:t>
            </a:r>
            <a:endParaRPr lang="en-US" sz="2000" dirty="0">
              <a:latin typeface="+mn-lt"/>
              <a:cs typeface="Arial" pitchFamily="34" charset="0"/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>
                <a:latin typeface="+mn-lt"/>
                <a:cs typeface="Arial" pitchFamily="34" charset="0"/>
              </a:rPr>
              <a:t>Slab thickness of 9”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>
                <a:latin typeface="+mn-lt"/>
                <a:cs typeface="Arial" pitchFamily="34" charset="0"/>
              </a:rPr>
              <a:t>Shear cap depth of 4.5</a:t>
            </a:r>
            <a:r>
              <a:rPr lang="en-US" sz="2000" dirty="0" smtClean="0">
                <a:latin typeface="+mn-lt"/>
                <a:cs typeface="Arial" pitchFamily="34" charset="0"/>
              </a:rPr>
              <a:t>”</a:t>
            </a:r>
          </a:p>
          <a:p>
            <a:pPr marL="800100" lvl="1" indent="-342900">
              <a:buFont typeface="Arial" pitchFamily="34" charset="0"/>
              <a:buChar char="•"/>
            </a:pPr>
            <a:endParaRPr lang="en-US" sz="2000" dirty="0">
              <a:latin typeface="+mn-lt"/>
              <a:cs typeface="Arial" pitchFamily="34" charset="0"/>
            </a:endParaRPr>
          </a:p>
          <a:p>
            <a:r>
              <a:rPr lang="en-US" sz="2000" b="1" dirty="0" smtClean="0">
                <a:latin typeface="+mn-lt"/>
                <a:cs typeface="Arial" pitchFamily="34" charset="0"/>
              </a:rPr>
              <a:t>Final Design</a:t>
            </a:r>
            <a:endParaRPr lang="en-US" sz="2000" b="1" dirty="0" smtClean="0">
              <a:latin typeface="+mn-lt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9016" y="314215"/>
            <a:ext cx="5221967" cy="3286227"/>
          </a:xfrm>
          <a:prstGeom prst="rect">
            <a:avLst/>
          </a:prstGeom>
        </p:spPr>
      </p:pic>
      <p:pic>
        <p:nvPicPr>
          <p:cNvPr id="19" name="Picture 1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9016" y="3672623"/>
            <a:ext cx="5221967" cy="2089614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734800" y="4717430"/>
            <a:ext cx="4538004" cy="122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403058" y="1752600"/>
            <a:ext cx="8724900" cy="4856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 smtClean="0">
                <a:latin typeface="Calibri"/>
                <a:ea typeface="Calibri"/>
                <a:cs typeface="Times New Roman"/>
              </a:rPr>
              <a:t>Introduction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 smtClean="0">
                <a:effectLst/>
                <a:latin typeface="Calibri"/>
                <a:ea typeface="Calibri"/>
                <a:cs typeface="Times New Roman"/>
              </a:rPr>
              <a:t>Existing Structural System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 smtClean="0">
                <a:solidFill>
                  <a:srgbClr val="FFFFFF"/>
                </a:solidFill>
                <a:latin typeface="Calibri"/>
                <a:ea typeface="Calibri"/>
                <a:cs typeface="Times New Roman"/>
              </a:rPr>
              <a:t>Thesis Proposal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Structural Depth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	</a:t>
            </a:r>
            <a:r>
              <a:rPr lang="en-US" sz="2000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Slab Design</a:t>
            </a:r>
            <a:endParaRPr lang="en-US" sz="2000" dirty="0" smtClean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Calibri"/>
                <a:ea typeface="Calibri"/>
                <a:cs typeface="Times New Roman"/>
              </a:rPr>
              <a:t>	</a:t>
            </a:r>
            <a:r>
              <a:rPr lang="en-US" sz="2000" dirty="0" smtClean="0">
                <a:effectLst/>
                <a:latin typeface="Calibri"/>
                <a:ea typeface="Calibri"/>
                <a:cs typeface="Times New Roman"/>
              </a:rPr>
              <a:t>Shear Wall Design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 smtClean="0">
                <a:latin typeface="Calibri"/>
                <a:ea typeface="Calibri"/>
                <a:cs typeface="Times New Roman"/>
              </a:rPr>
              <a:t>	Column Design</a:t>
            </a:r>
            <a:endParaRPr lang="en-US" sz="2000" dirty="0" smtClean="0">
              <a:effectLst/>
              <a:latin typeface="Calibri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 smtClean="0">
                <a:solidFill>
                  <a:srgbClr val="FFFFFF"/>
                </a:solidFill>
                <a:latin typeface="Calibri"/>
                <a:ea typeface="Calibri"/>
                <a:cs typeface="Times New Roman"/>
              </a:rPr>
              <a:t>Construction Management Breadth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 smtClean="0">
                <a:solidFill>
                  <a:srgbClr val="FFFFFF"/>
                </a:solidFill>
                <a:latin typeface="Calibri"/>
                <a:ea typeface="Calibri"/>
                <a:cs typeface="Times New Roman"/>
              </a:rPr>
              <a:t>Conclusion</a:t>
            </a:r>
            <a:endParaRPr lang="en-US" sz="2000" dirty="0">
              <a:solidFill>
                <a:srgbClr val="FFFFFF"/>
              </a:solidFill>
              <a:latin typeface="Calibri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2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5027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9563099" y="20002"/>
            <a:ext cx="8305800" cy="758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000" dirty="0" smtClean="0">
                <a:solidFill>
                  <a:srgbClr val="FFFFFF"/>
                </a:solidFill>
                <a:effectLst/>
                <a:latin typeface="+mj-lt"/>
                <a:ea typeface="Calibri"/>
                <a:cs typeface="Times New Roman"/>
              </a:rPr>
              <a:t>Structural Depth</a:t>
            </a:r>
            <a:endParaRPr lang="en-US" sz="4000" dirty="0">
              <a:effectLst/>
              <a:latin typeface="+mj-lt"/>
              <a:ea typeface="Calibri"/>
              <a:cs typeface="Times New Roman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228600" y="126184"/>
            <a:ext cx="7620000" cy="58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dirty="0" smtClean="0">
                <a:solidFill>
                  <a:srgbClr val="FFFFFF"/>
                </a:solidFill>
                <a:latin typeface="+mj-lt"/>
                <a:ea typeface="Calibri"/>
                <a:cs typeface="Times New Roman"/>
              </a:rPr>
              <a:t>Children’s Hospital – Hershey Medical Center</a:t>
            </a:r>
            <a:endParaRPr lang="en-US" sz="2800" dirty="0">
              <a:effectLst/>
              <a:latin typeface="+mj-lt"/>
              <a:ea typeface="Calibri"/>
              <a:cs typeface="Times New Roman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10130117" y="905302"/>
                <a:ext cx="7162800" cy="29919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dirty="0" smtClean="0">
                    <a:latin typeface="+mj-lt"/>
                    <a:cs typeface="Arial" pitchFamily="34" charset="0"/>
                  </a:rPr>
                  <a:t>Ram Concept Model</a:t>
                </a:r>
              </a:p>
              <a:p>
                <a:pPr marL="800100" lvl="1" indent="-342900">
                  <a:buFont typeface="Arial" pitchFamily="34" charset="0"/>
                  <a:buChar char="•"/>
                </a:pPr>
                <a:r>
                  <a:rPr lang="en-US" sz="2000" dirty="0" smtClean="0">
                    <a:latin typeface="+mj-lt"/>
                    <a:cs typeface="Arial" pitchFamily="34" charset="0"/>
                  </a:rPr>
                  <a:t>Used to check all floor sections</a:t>
                </a:r>
              </a:p>
              <a:p>
                <a:pPr marL="800100" lvl="1" indent="-342900">
                  <a:buFont typeface="Arial" pitchFamily="34" charset="0"/>
                  <a:buChar char="•"/>
                </a:pPr>
                <a:r>
                  <a:rPr lang="en-US" sz="2000" dirty="0" smtClean="0">
                    <a:latin typeface="+mn-lt"/>
                    <a:cs typeface="Arial" pitchFamily="34" charset="0"/>
                  </a:rPr>
                  <a:t>Live load patterns were considered</a:t>
                </a:r>
              </a:p>
              <a:p>
                <a:pPr marL="800100" lvl="1" indent="-342900">
                  <a:buFont typeface="Arial" pitchFamily="34" charset="0"/>
                  <a:buChar char="•"/>
                </a:pPr>
                <a:r>
                  <a:rPr lang="en-US" sz="2000" dirty="0" smtClean="0">
                    <a:latin typeface="+mn-lt"/>
                    <a:cs typeface="Arial" pitchFamily="34" charset="0"/>
                  </a:rPr>
                  <a:t>Punching Shear </a:t>
                </a:r>
                <a:r>
                  <a:rPr lang="en-US" sz="2000" dirty="0" smtClean="0">
                    <a:latin typeface="+mn-lt"/>
                    <a:cs typeface="Arial" pitchFamily="34" charset="0"/>
                  </a:rPr>
                  <a:t>checks performed</a:t>
                </a:r>
                <a:endParaRPr lang="en-US" sz="2000" dirty="0" smtClean="0">
                  <a:latin typeface="+mn-lt"/>
                  <a:cs typeface="Arial" pitchFamily="34" charset="0"/>
                </a:endParaRPr>
              </a:p>
              <a:p>
                <a:pPr marL="800100" lvl="1" indent="-342900">
                  <a:buFont typeface="Arial" pitchFamily="34" charset="0"/>
                  <a:buChar char="•"/>
                </a:pPr>
                <a:r>
                  <a:rPr lang="en-US" sz="2000" dirty="0" smtClean="0">
                    <a:latin typeface="+mn-lt"/>
                    <a:cs typeface="Arial" pitchFamily="34" charset="0"/>
                  </a:rPr>
                  <a:t>Allowable </a:t>
                </a:r>
                <a:r>
                  <a:rPr lang="en-US" sz="2000" dirty="0" smtClean="0">
                    <a:latin typeface="+mn-lt"/>
                    <a:cs typeface="Arial" pitchFamily="34" charset="0"/>
                  </a:rPr>
                  <a:t>deflection, </a:t>
                </a:r>
                <a:r>
                  <a:rPr lang="el-GR" sz="2000" dirty="0" smtClean="0">
                    <a:latin typeface="+mn-lt"/>
                    <a:cs typeface="Arial" pitchFamily="34" charset="0"/>
                  </a:rPr>
                  <a:t>Δ</a:t>
                </a:r>
                <a:r>
                  <a:rPr lang="en-US" sz="2000" dirty="0" smtClean="0">
                    <a:latin typeface="+mn-lt"/>
                    <a:cs typeface="Arial" pitchFamily="34" charset="0"/>
                  </a:rPr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  <a:cs typeface="Arial" pitchFamily="34" charset="0"/>
                          </a:rPr>
                          <m:t>𝐿</m:t>
                        </m:r>
                      </m:num>
                      <m:den>
                        <m:r>
                          <a:rPr lang="en-US" sz="2000" b="0" i="1" smtClean="0">
                            <a:latin typeface="Cambria Math"/>
                            <a:cs typeface="Arial" pitchFamily="34" charset="0"/>
                          </a:rPr>
                          <m:t>240</m:t>
                        </m:r>
                      </m:den>
                    </m:f>
                  </m:oMath>
                </a14:m>
                <a:r>
                  <a:rPr lang="en-US" sz="2000" b="0" dirty="0" smtClean="0">
                    <a:latin typeface="+mn-lt"/>
                    <a:cs typeface="Arial" pitchFamily="34" charset="0"/>
                  </a:rPr>
                  <a:t> = </a:t>
                </a:r>
                <a:r>
                  <a:rPr lang="en-US" sz="2000" b="0" dirty="0" smtClean="0">
                    <a:latin typeface="+mn-lt"/>
                    <a:cs typeface="Arial" pitchFamily="34" charset="0"/>
                  </a:rPr>
                  <a:t>1.73”</a:t>
                </a:r>
                <a:r>
                  <a:rPr lang="en-US" sz="2000" dirty="0">
                    <a:latin typeface="+mn-lt"/>
                    <a:cs typeface="Arial" pitchFamily="34" charset="0"/>
                  </a:rPr>
                  <a:t> </a:t>
                </a:r>
                <a:endParaRPr lang="en-US" sz="2000" dirty="0" smtClean="0">
                  <a:latin typeface="+mn-lt"/>
                  <a:cs typeface="Arial" pitchFamily="34" charset="0"/>
                </a:endParaRPr>
              </a:p>
              <a:p>
                <a:pPr marL="800100" lvl="1" indent="-342900">
                  <a:buFont typeface="Arial" pitchFamily="34" charset="0"/>
                  <a:buChar char="•"/>
                </a:pPr>
                <a:endParaRPr lang="en-US" sz="2000" dirty="0" smtClean="0">
                  <a:latin typeface="+mn-lt"/>
                  <a:cs typeface="Arial" pitchFamily="34" charset="0"/>
                </a:endParaRPr>
              </a:p>
              <a:p>
                <a:pPr marL="800100" lvl="1" indent="-342900">
                  <a:buFont typeface="Arial" pitchFamily="34" charset="0"/>
                  <a:buChar char="•"/>
                </a:pPr>
                <a:r>
                  <a:rPr lang="en-US" sz="2000" dirty="0" smtClean="0">
                    <a:latin typeface="+mn-lt"/>
                    <a:cs typeface="Arial" pitchFamily="34" charset="0"/>
                  </a:rPr>
                  <a:t>Penthouse live load of 250 </a:t>
                </a:r>
                <a:r>
                  <a:rPr lang="en-US" sz="2000" dirty="0" err="1" smtClean="0">
                    <a:latin typeface="+mn-lt"/>
                    <a:cs typeface="Arial" pitchFamily="34" charset="0"/>
                  </a:rPr>
                  <a:t>psf</a:t>
                </a:r>
                <a:endParaRPr lang="en-US" sz="2000" dirty="0">
                  <a:latin typeface="+mn-lt"/>
                  <a:cs typeface="Arial" pitchFamily="34" charset="0"/>
                </a:endParaRPr>
              </a:p>
              <a:p>
                <a:pPr marL="800100" lvl="1" indent="-342900">
                  <a:buFont typeface="Arial" pitchFamily="34" charset="0"/>
                  <a:buChar char="•"/>
                </a:pPr>
                <a:r>
                  <a:rPr lang="en-US" sz="2000" dirty="0" smtClean="0">
                    <a:latin typeface="+mn-lt"/>
                    <a:cs typeface="Arial" pitchFamily="34" charset="0"/>
                  </a:rPr>
                  <a:t>Slab </a:t>
                </a:r>
                <a:r>
                  <a:rPr lang="en-US" sz="2000" dirty="0">
                    <a:latin typeface="+mn-lt"/>
                    <a:cs typeface="Arial" pitchFamily="34" charset="0"/>
                  </a:rPr>
                  <a:t>thickness increased for penthouse level</a:t>
                </a:r>
              </a:p>
              <a:p>
                <a:pPr marL="800100" lvl="1" indent="-342900">
                  <a:buFont typeface="Arial" pitchFamily="34" charset="0"/>
                  <a:buChar char="•"/>
                </a:pPr>
                <a:endParaRPr lang="en-US" sz="2000" b="0" dirty="0" smtClean="0">
                  <a:latin typeface="+mn-lt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0117" y="905302"/>
                <a:ext cx="7162800" cy="2991909"/>
              </a:xfrm>
              <a:prstGeom prst="rect">
                <a:avLst/>
              </a:prstGeom>
              <a:blipFill rotWithShape="1">
                <a:blip r:embed="rId3"/>
                <a:stretch>
                  <a:fillRect l="-936" t="-1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9664" y="3783761"/>
            <a:ext cx="5983705" cy="1661061"/>
          </a:xfrm>
          <a:prstGeom prst="rect">
            <a:avLst/>
          </a:prstGeom>
        </p:spPr>
      </p:pic>
      <p:pic>
        <p:nvPicPr>
          <p:cNvPr id="20" name="Picture 1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6450" y="385610"/>
            <a:ext cx="4400550" cy="1819278"/>
          </a:xfrm>
          <a:prstGeom prst="rect">
            <a:avLst/>
          </a:prstGeom>
        </p:spPr>
      </p:pic>
      <p:pic>
        <p:nvPicPr>
          <p:cNvPr id="21" name="Picture 20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126449" y="2205661"/>
            <a:ext cx="4400551" cy="3807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6450" y="3001228"/>
            <a:ext cx="4400550" cy="18772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126450" y="4876524"/>
            <a:ext cx="4400550" cy="387808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9491929" y="1095194"/>
            <a:ext cx="15934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+mj-lt"/>
                <a:cs typeface="Arial" pitchFamily="34" charset="0"/>
              </a:rPr>
              <a:t>Typical Floor</a:t>
            </a:r>
            <a:endParaRPr lang="en-US" sz="2000" b="0" dirty="0" smtClean="0">
              <a:latin typeface="+mn-lt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9050001" y="3739810"/>
            <a:ext cx="20354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+mj-lt"/>
                <a:cs typeface="Arial" pitchFamily="34" charset="0"/>
              </a:rPr>
              <a:t>Penthouse Level</a:t>
            </a:r>
            <a:endParaRPr lang="en-US" sz="2000" b="0" dirty="0" smtClean="0">
              <a:latin typeface="+mn-lt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8897600" y="4114800"/>
            <a:ext cx="20354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1" dirty="0" smtClean="0">
                <a:latin typeface="+mj-lt"/>
                <a:cs typeface="Arial" pitchFamily="34" charset="0"/>
              </a:rPr>
              <a:t>Max </a:t>
            </a:r>
            <a:r>
              <a:rPr lang="el-GR" sz="1400" b="1" dirty="0" smtClean="0">
                <a:latin typeface="+mj-lt"/>
                <a:cs typeface="Arial" pitchFamily="34" charset="0"/>
              </a:rPr>
              <a:t>Δ</a:t>
            </a:r>
            <a:r>
              <a:rPr lang="en-US" sz="1400" b="1" dirty="0" smtClean="0">
                <a:latin typeface="+mj-lt"/>
                <a:cs typeface="Arial" pitchFamily="34" charset="0"/>
              </a:rPr>
              <a:t> = 1.4”</a:t>
            </a:r>
            <a:endParaRPr lang="en-US" sz="1400" b="0" dirty="0" smtClean="0">
              <a:latin typeface="+mn-lt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8897600" y="1444823"/>
            <a:ext cx="20354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1" dirty="0" smtClean="0">
                <a:latin typeface="+mj-lt"/>
                <a:cs typeface="Arial" pitchFamily="34" charset="0"/>
              </a:rPr>
              <a:t>Max </a:t>
            </a:r>
            <a:r>
              <a:rPr lang="el-GR" sz="1400" b="1" dirty="0" smtClean="0">
                <a:latin typeface="+mj-lt"/>
                <a:cs typeface="Arial" pitchFamily="34" charset="0"/>
              </a:rPr>
              <a:t>Δ</a:t>
            </a:r>
            <a:r>
              <a:rPr lang="en-US" sz="1400" b="1" dirty="0" smtClean="0">
                <a:latin typeface="+mj-lt"/>
                <a:cs typeface="Arial" pitchFamily="34" charset="0"/>
              </a:rPr>
              <a:t> = 1.6”</a:t>
            </a:r>
            <a:endParaRPr lang="en-US" sz="1400" b="0" dirty="0" smtClean="0">
              <a:latin typeface="+mn-lt"/>
              <a:cs typeface="Arial" pitchFamily="34" charset="0"/>
            </a:endParaRPr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403058" y="1752600"/>
            <a:ext cx="8724900" cy="4856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 smtClean="0">
                <a:latin typeface="Calibri"/>
                <a:ea typeface="Calibri"/>
                <a:cs typeface="Times New Roman"/>
              </a:rPr>
              <a:t>Introduction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 smtClean="0">
                <a:effectLst/>
                <a:latin typeface="Calibri"/>
                <a:ea typeface="Calibri"/>
                <a:cs typeface="Times New Roman"/>
              </a:rPr>
              <a:t>Existing Structural System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 smtClean="0">
                <a:solidFill>
                  <a:srgbClr val="FFFFFF"/>
                </a:solidFill>
                <a:latin typeface="Calibri"/>
                <a:ea typeface="Calibri"/>
                <a:cs typeface="Times New Roman"/>
              </a:rPr>
              <a:t>Thesis Proposal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Structural Depth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	</a:t>
            </a:r>
            <a:r>
              <a:rPr lang="en-US" sz="2000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Slab Design</a:t>
            </a:r>
            <a:endParaRPr lang="en-US" sz="2000" dirty="0" smtClean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Calibri"/>
                <a:ea typeface="Calibri"/>
                <a:cs typeface="Times New Roman"/>
              </a:rPr>
              <a:t>	</a:t>
            </a:r>
            <a:r>
              <a:rPr lang="en-US" sz="2000" dirty="0" smtClean="0">
                <a:effectLst/>
                <a:latin typeface="Calibri"/>
                <a:ea typeface="Calibri"/>
                <a:cs typeface="Times New Roman"/>
              </a:rPr>
              <a:t>Shear Wall Design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 smtClean="0">
                <a:latin typeface="Calibri"/>
                <a:ea typeface="Calibri"/>
                <a:cs typeface="Times New Roman"/>
              </a:rPr>
              <a:t>	Column Design</a:t>
            </a:r>
            <a:endParaRPr lang="en-US" sz="2000" dirty="0" smtClean="0">
              <a:effectLst/>
              <a:latin typeface="Calibri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 smtClean="0">
                <a:solidFill>
                  <a:srgbClr val="FFFFFF"/>
                </a:solidFill>
                <a:latin typeface="Calibri"/>
                <a:ea typeface="Calibri"/>
                <a:cs typeface="Times New Roman"/>
              </a:rPr>
              <a:t>Construction Management Breadth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 smtClean="0">
                <a:solidFill>
                  <a:srgbClr val="FFFFFF"/>
                </a:solidFill>
                <a:latin typeface="Calibri"/>
                <a:ea typeface="Calibri"/>
                <a:cs typeface="Times New Roman"/>
              </a:rPr>
              <a:t>Conclusion</a:t>
            </a:r>
            <a:endParaRPr lang="en-US" sz="2000" dirty="0">
              <a:solidFill>
                <a:srgbClr val="FFFFFF"/>
              </a:solidFill>
              <a:latin typeface="Calibri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2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126451" y="4223248"/>
            <a:ext cx="2200274" cy="4994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3326724" y="845448"/>
            <a:ext cx="523875" cy="9071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33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6228</TotalTime>
  <Words>1319</Words>
  <Application>Microsoft Office PowerPoint</Application>
  <PresentationFormat>Custom</PresentationFormat>
  <Paragraphs>512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Penn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Matthew V Vandersall</cp:lastModifiedBy>
  <cp:revision>329</cp:revision>
  <dcterms:created xsi:type="dcterms:W3CDTF">2006-11-29T18:17:25Z</dcterms:created>
  <dcterms:modified xsi:type="dcterms:W3CDTF">2011-05-01T20:53:37Z</dcterms:modified>
</cp:coreProperties>
</file>